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3" r:id="rId2"/>
    <p:sldId id="276" r:id="rId3"/>
    <p:sldId id="278" r:id="rId4"/>
    <p:sldId id="279" r:id="rId5"/>
    <p:sldId id="282" r:id="rId6"/>
    <p:sldId id="257" r:id="rId7"/>
    <p:sldId id="258" r:id="rId8"/>
    <p:sldId id="259" r:id="rId9"/>
    <p:sldId id="260" r:id="rId10"/>
    <p:sldId id="261" r:id="rId11"/>
    <p:sldId id="272" r:id="rId12"/>
    <p:sldId id="274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69" r:id="rId26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0C0E-EFA4-48D1-AD91-9EAA327B9193}" type="datetimeFigureOut">
              <a:rPr lang="it-IT" smtClean="0"/>
              <a:t>23/05/2024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351D-D260-4820-BC30-DE283066DB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61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1748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46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822559" y="0"/>
            <a:ext cx="4373831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91716" y="3420204"/>
            <a:ext cx="4221431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8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SAFE </a:t>
            </a:r>
            <a:r>
              <a:rPr lang="it-IT" sz="2800" b="1" dirty="0" err="1" smtClean="0">
                <a:solidFill>
                  <a:prstClr val="white"/>
                </a:solidFill>
                <a:latin typeface="Helvetica" panose="020B0604020202020204" pitchFamily="34" charset="0"/>
              </a:rPr>
              <a:t>CleanBox</a:t>
            </a:r>
            <a:r>
              <a:rPr lang="it-IT" sz="28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 </a:t>
            </a:r>
          </a:p>
          <a:p>
            <a:r>
              <a:rPr lang="it-IT" sz="28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STK 100</a:t>
            </a:r>
          </a:p>
          <a:p>
            <a:endParaRPr lang="it-IT" sz="2800" b="1" spc="10" dirty="0">
              <a:solidFill>
                <a:prstClr val="black">
                  <a:lumMod val="75000"/>
                  <a:lumOff val="25000"/>
                </a:prstClr>
              </a:solidFill>
              <a:latin typeface="Helvetica" pitchFamily="34" charset="0"/>
              <a:cs typeface="Calibri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291716" y="4485538"/>
            <a:ext cx="3242684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2895600" cy="5506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291716" y="4704263"/>
            <a:ext cx="3699884" cy="1210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it-IT" sz="16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The </a:t>
            </a:r>
            <a:r>
              <a:rPr lang="it-IT" sz="16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Revolutionary</a:t>
            </a:r>
            <a:r>
              <a:rPr lang="it-IT" sz="16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sz="16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Cleaning</a:t>
            </a:r>
            <a:r>
              <a:rPr lang="it-IT" sz="16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System for </a:t>
            </a:r>
            <a:r>
              <a:rPr lang="en-US" sz="16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Reusable Medical Devices </a:t>
            </a: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     </a:t>
            </a:r>
            <a:r>
              <a:rPr lang="it-IT" sz="16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using</a:t>
            </a: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sz="16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sodium</a:t>
            </a: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it-IT" sz="16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bicarbondate</a:t>
            </a:r>
            <a:endParaRPr lang="en-US" sz="16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1200"/>
              </a:spcAft>
            </a:pPr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54638"/>
            <a:ext cx="3444050" cy="516607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716" y="609600"/>
            <a:ext cx="280514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5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371600"/>
            <a:ext cx="392087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</a:t>
            </a:r>
            <a:r>
              <a:rPr lang="it-IT" sz="2800" b="1" i="1" dirty="0" smtClean="0">
                <a:solidFill>
                  <a:schemeClr val="bg1"/>
                </a:solidFill>
                <a:latin typeface="Arno Pro Caption" panose="02020502040506020403" pitchFamily="18" charset="0"/>
              </a:rPr>
              <a:t>jet®</a:t>
            </a:r>
          </a:p>
          <a:p>
            <a:pPr>
              <a:lnSpc>
                <a:spcPct val="150000"/>
              </a:lnSpc>
            </a:pPr>
            <a:r>
              <a:rPr lang="it-IT" b="1" dirty="0" err="1">
                <a:solidFill>
                  <a:srgbClr val="00B0F0"/>
                </a:solidFill>
                <a:latin typeface="Helvetica" pitchFamily="34" charset="0"/>
              </a:rPr>
              <a:t>S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odium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bicarbonate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Systems</a:t>
            </a:r>
            <a:endParaRPr lang="it-IT" b="1" dirty="0">
              <a:solidFill>
                <a:srgbClr val="00B0F0"/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0"/>
            <a:ext cx="1160461" cy="515174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817906"/>
            <a:ext cx="3048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YEARS EXPERIENCE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 SODIUM BICARBONATE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PATENTS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MANUFACTORING  PLANTS</a:t>
            </a:r>
          </a:p>
          <a:p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93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17818"/>
            <a:ext cx="4648200" cy="68758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562983" y="-17818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Industrial Division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24" y="1145931"/>
            <a:ext cx="1767497" cy="33609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908284" y="1350552"/>
            <a:ext cx="407657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Medical Division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895600" cy="55060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74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900" b="1" dirty="0" smtClean="0">
                <a:solidFill>
                  <a:srgbClr val="0EC2B1"/>
                </a:solidFill>
                <a:latin typeface="Helvetica" pitchFamily="34" charset="0"/>
              </a:rPr>
              <a:t>ABOUT </a:t>
            </a:r>
            <a:r>
              <a:rPr lang="it-IT" sz="2900" b="1" dirty="0" err="1" smtClean="0">
                <a:solidFill>
                  <a:srgbClr val="0EC2B1"/>
                </a:solidFill>
                <a:latin typeface="Helvetica" pitchFamily="34" charset="0"/>
              </a:rPr>
              <a:t>BICAR</a:t>
            </a:r>
            <a:r>
              <a:rPr lang="it-IT" sz="2900" b="1" i="1" dirty="0" err="1" smtClean="0">
                <a:solidFill>
                  <a:srgbClr val="0EC2B1"/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rgbClr val="0EC2B1"/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Medical Division of BICAR</a:t>
            </a:r>
            <a:r>
              <a:rPr lang="it-IT" sz="1600" b="1" i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jet</a:t>
            </a:r>
            <a:r>
              <a:rPr lang="it-IT" sz="16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 ®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Arno Pro Caption" panose="02020502040506020403" pitchFamily="18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Division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4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7917" y="2438400"/>
            <a:ext cx="9164211" cy="468545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14411" y="3213581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57200" y="2743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05942" y="1365672"/>
            <a:ext cx="5941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00BCB8"/>
                </a:solidFill>
                <a:latin typeface="Helvetica" pitchFamily="34" charset="0"/>
              </a:rPr>
              <a:t>WHY BICARjet</a:t>
            </a:r>
            <a:r>
              <a:rPr lang="it-IT" sz="1600" b="1" baseline="68000" dirty="0" smtClean="0">
                <a:solidFill>
                  <a:srgbClr val="00BCB8"/>
                </a:solidFill>
                <a:latin typeface="Helvetica" pitchFamily="34" charset="0"/>
              </a:rPr>
              <a:t>®  </a:t>
            </a:r>
            <a:r>
              <a:rPr lang="it-IT" sz="2800" b="1" dirty="0" smtClean="0">
                <a:solidFill>
                  <a:srgbClr val="00BCB8"/>
                </a:solidFill>
                <a:latin typeface="Helvetica" pitchFamily="34" charset="0"/>
              </a:rPr>
              <a:t>TECHNOLOGY </a:t>
            </a:r>
          </a:p>
          <a:p>
            <a:r>
              <a:rPr lang="it-IT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Advantages</a:t>
            </a:r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297147" y="2764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57200" y="2790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297147" y="2790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37094" y="2764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37094" y="2812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NON ABRASIVE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88741" y="3213581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666750" y="5148880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ENVIRONMENT FRIENDLY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OPERATOR SAFETY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56245" y="3215818"/>
            <a:ext cx="2556272" cy="339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508079" y="5263581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GRANULOMETRY</a:t>
            </a:r>
          </a:p>
          <a:p>
            <a:pPr>
              <a:buClr>
                <a:srgbClr val="00BCB8"/>
              </a:buClr>
              <a:buSzPct val="125000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DEEP CAVITY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261472" y="5239888"/>
            <a:ext cx="2324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SURFACE SAFETY THANKS TO SODIUM BICARONATE ADVANTAGES</a:t>
            </a: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 rotWithShape="1">
          <a:blip r:embed="rId3"/>
          <a:srcRect b="13793"/>
          <a:stretch/>
        </p:blipFill>
        <p:spPr>
          <a:xfrm>
            <a:off x="6563776" y="3228966"/>
            <a:ext cx="1988759" cy="169300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 rotWithShape="1">
          <a:blip r:embed="rId4"/>
          <a:srcRect t="-16244" b="16244"/>
          <a:stretch/>
        </p:blipFill>
        <p:spPr>
          <a:xfrm>
            <a:off x="792430" y="2995942"/>
            <a:ext cx="1846833" cy="2053806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5"/>
          <a:srcRect b="15791"/>
          <a:stretch/>
        </p:blipFill>
        <p:spPr>
          <a:xfrm>
            <a:off x="3636804" y="3247281"/>
            <a:ext cx="2086246" cy="195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7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CasellaDiTesto 18"/>
          <p:cNvSpPr txBox="1"/>
          <p:nvPr/>
        </p:nvSpPr>
        <p:spPr>
          <a:xfrm>
            <a:off x="304800" y="990600"/>
            <a:ext cx="36576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EC2B1"/>
                </a:solidFill>
                <a:latin typeface="Helvetica" pitchFamily="34" charset="0"/>
              </a:rPr>
              <a:t>UNIQUE</a:t>
            </a:r>
          </a:p>
          <a:p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One way to pre-washing all instruments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 endoscopic, stark optics, motor drills, cannulas, fragile tools, generic and specialized instruments.</a:t>
            </a:r>
            <a:endParaRPr lang="en-US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2200" b="1" dirty="0" smtClean="0">
                <a:solidFill>
                  <a:srgbClr val="0EC2B1"/>
                </a:solidFill>
                <a:latin typeface="Helvetica" pitchFamily="34" charset="0"/>
              </a:rPr>
              <a:t>SAFE</a:t>
            </a:r>
          </a:p>
          <a:p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Prevents direct contact 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between the operator and </a:t>
            </a:r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unsafe contaminants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The sodium bicarbonate does not alter but </a:t>
            </a:r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preserves the surface of the instruments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en-US" sz="20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en-US" sz="2200" b="1" dirty="0" smtClean="0">
                <a:solidFill>
                  <a:srgbClr val="0EC2B1"/>
                </a:solidFill>
                <a:latin typeface="Helvetica" pitchFamily="34" charset="0"/>
              </a:rPr>
              <a:t>EFFECTIVE</a:t>
            </a:r>
          </a:p>
          <a:p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Maximum removal of difficult dirt 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- bone, cements, glue and dry blood residues -</a:t>
            </a:r>
          </a:p>
          <a:p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even </a:t>
            </a:r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on more RMDs with complex geometries.</a:t>
            </a:r>
          </a:p>
          <a:p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2200" b="1" dirty="0" smtClean="0">
                <a:solidFill>
                  <a:srgbClr val="0EC2B1"/>
                </a:solidFill>
                <a:latin typeface="Helvetica" pitchFamily="34" charset="0"/>
              </a:rPr>
              <a:t>ECONOMICAL</a:t>
            </a:r>
          </a:p>
          <a:p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Significant reduction on maintenance of RMDs. </a:t>
            </a:r>
          </a:p>
          <a:p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Wear prevention 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by oxidation, corrosion, pitting and biofilm extending RMDs’ lifecycle.</a:t>
            </a:r>
          </a:p>
          <a:p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3" r="22416"/>
          <a:stretch/>
        </p:blipFill>
        <p:spPr>
          <a:xfrm>
            <a:off x="4114800" y="804538"/>
            <a:ext cx="5029200" cy="6044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178806" y="1066800"/>
            <a:ext cx="3718305" cy="6394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800" b="1" i="1" dirty="0" smtClean="0">
                <a:solidFill>
                  <a:srgbClr val="0EC2B1"/>
                </a:solidFill>
                <a:latin typeface="Helvetica" pitchFamily="34" charset="0"/>
              </a:rPr>
              <a:t>SAFE </a:t>
            </a:r>
            <a:r>
              <a:rPr lang="it-IT" sz="2800" b="1" i="1" dirty="0" err="1" smtClean="0">
                <a:solidFill>
                  <a:srgbClr val="0EC2B1"/>
                </a:solidFill>
                <a:latin typeface="Helvetica" pitchFamily="34" charset="0"/>
              </a:rPr>
              <a:t>CleanBox</a:t>
            </a:r>
            <a:endParaRPr lang="it-IT" sz="2800" b="1" i="1" dirty="0" smtClean="0">
              <a:solidFill>
                <a:srgbClr val="0EC2B1"/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The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sodium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bicarbonate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cleaning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process</a:t>
            </a:r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 Clean BOX STK100 is a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medical device that uses sodium bicarbonate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granules and low pressure compressed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air to clean all reusable medical device.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treatment is effective also on complex shape instrument and critical dirt.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7" r="6956"/>
          <a:stretch/>
        </p:blipFill>
        <p:spPr>
          <a:xfrm>
            <a:off x="0" y="1066800"/>
            <a:ext cx="5029136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299042" y="1143000"/>
            <a:ext cx="360760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HOW DOES </a:t>
            </a:r>
            <a:r>
              <a:rPr lang="it-IT" sz="24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IT </a:t>
            </a:r>
            <a:r>
              <a:rPr lang="it-IT" sz="2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WORK</a:t>
            </a:r>
          </a:p>
          <a:p>
            <a:r>
              <a:rPr lang="it-IT" b="1" spc="1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Easy </a:t>
            </a:r>
            <a:r>
              <a:rPr lang="it-IT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and </a:t>
            </a:r>
            <a:r>
              <a:rPr lang="it-IT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efficient</a:t>
            </a:r>
            <a:endParaRPr lang="it-IT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flow of sodium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bicarbonate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special size with air and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water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conveyed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through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strikes the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uniformly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continuously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pPr>
              <a:lnSpc>
                <a:spcPct val="150000"/>
              </a:lnSpc>
            </a:pPr>
            <a:endParaRPr lang="it-IT" sz="14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dirt is thus removed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depth, even from the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most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complex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geometries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and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with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most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adherent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6" t="5170" r="14193" b="5927"/>
          <a:stretch/>
        </p:blipFill>
        <p:spPr>
          <a:xfrm>
            <a:off x="4495799" y="277587"/>
            <a:ext cx="3429001" cy="6123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5075116" y="783123"/>
            <a:ext cx="3928012" cy="1200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SODIUM BICARBONATE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:</a:t>
            </a:r>
            <a:r>
              <a:rPr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NONCORROSIVE,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COMPLETELY SOLUBLE, AND BIODEGRADABLE</a:t>
            </a:r>
            <a:endParaRPr lang="it-IT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5672328" y="5297862"/>
            <a:ext cx="58991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 smtClean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5075116" y="1828800"/>
            <a:ext cx="3644887" cy="3447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sz="18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Therefore, it does not pollute the </a:t>
            </a:r>
            <a:r>
              <a:rPr sz="1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environment</a:t>
            </a:r>
            <a:r>
              <a:rPr lang="it-IT" sz="1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and it is safe for </a:t>
            </a:r>
            <a:r>
              <a:rPr lang="en-US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operators</a:t>
            </a:r>
          </a:p>
          <a:p>
            <a:endParaRPr lang="en-US" sz="500" spc="1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mechanical action of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granules has no abrasive effects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kinetic energy is absorbed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by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granule itself which, after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impact with the surfaces to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be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destroyed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Through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 second </a:t>
            </a:r>
            <a:r>
              <a:rPr lang="en-US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it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is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possible the complete rinsing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of the tool.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26" y="-24162"/>
            <a:ext cx="4770169" cy="6882161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255692"/>
            <a:ext cx="3464138" cy="658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QUALITY OF RESULT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859490"/>
            <a:ext cx="4495800" cy="4662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BEYOND ALL </a:t>
            </a:r>
            <a:r>
              <a:rPr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EXPECTATIONS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An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 cleaning prevents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accumulation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of debris deposits on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’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thus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reducing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damage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from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micro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holes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surfaces over time (pitting), of difficult, if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not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impossible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cleanliness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which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weakens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 leading them to early breakage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Therefore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preventing oxidation will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extend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average lifespan of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RMDs.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190" y="1461984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24" y="3900988"/>
            <a:ext cx="3287099" cy="2191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381000" y="1295400"/>
            <a:ext cx="641521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8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ENSURED MAXIMUM EFFICIENCY</a:t>
            </a:r>
            <a:endParaRPr lang="it-IT"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859490"/>
            <a:ext cx="8218788" cy="2954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b="1" spc="10" dirty="0">
                <a:solidFill>
                  <a:srgbClr val="00BCB8"/>
                </a:solidFill>
                <a:latin typeface="Arial"/>
                <a:cs typeface="Arial"/>
              </a:rPr>
              <a:t>CLEANING COMPLEX INSTRUMENTS</a:t>
            </a:r>
            <a:endParaRPr lang="it-IT" dirty="0">
              <a:solidFill>
                <a:srgbClr val="00BCB8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US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An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 cleaning prevents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accumulation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of debris deposits on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’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thus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reducing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damage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from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micro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holes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surfaces over time (pitting), of difficult, if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not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impossible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cleanliness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which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weakens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 leading them to early breakage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Therefore, preventing oxidation will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extend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average lifespan of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RMDs.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37" y="4495800"/>
            <a:ext cx="2641600" cy="19812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495800"/>
            <a:ext cx="2713464" cy="2035098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6670371" y="4490979"/>
            <a:ext cx="1782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 smtClean="0">
                <a:solidFill>
                  <a:srgbClr val="00BCB8"/>
                </a:solidFill>
                <a:latin typeface="Helvetica" pitchFamily="34" charset="0"/>
              </a:rPr>
              <a:t>Robotic</a:t>
            </a:r>
            <a:r>
              <a:rPr lang="it-IT" sz="1400" b="1" dirty="0" smtClean="0">
                <a:solidFill>
                  <a:srgbClr val="00BCB8"/>
                </a:solidFill>
                <a:latin typeface="Helvetica" pitchFamily="34" charset="0"/>
              </a:rPr>
              <a:t> </a:t>
            </a:r>
            <a:r>
              <a:rPr lang="it-IT" sz="1400" b="1" dirty="0" err="1" smtClean="0">
                <a:solidFill>
                  <a:srgbClr val="00BCB8"/>
                </a:solidFill>
                <a:latin typeface="Helvetica" pitchFamily="34" charset="0"/>
              </a:rPr>
              <a:t>instrument</a:t>
            </a:r>
            <a:r>
              <a:rPr lang="it-IT" sz="1400" b="1" dirty="0" smtClean="0">
                <a:solidFill>
                  <a:srgbClr val="00BCB8"/>
                </a:solidFill>
                <a:latin typeface="Helvetica" pitchFamily="34" charset="0"/>
              </a:rPr>
              <a:t> </a:t>
            </a:r>
            <a:r>
              <a:rPr lang="it-IT" sz="1400" b="1" dirty="0" err="1" smtClean="0">
                <a:solidFill>
                  <a:srgbClr val="00BCB8"/>
                </a:solidFill>
                <a:latin typeface="Helvetica" pitchFamily="34" charset="0"/>
              </a:rPr>
              <a:t>details</a:t>
            </a:r>
            <a:endParaRPr lang="it-IT" sz="1400" dirty="0">
              <a:solidFill>
                <a:srgbClr val="00BCB8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81000" y="3581401"/>
            <a:ext cx="4088686" cy="3047999"/>
          </a:xfrm>
          <a:prstGeom prst="rect">
            <a:avLst/>
          </a:prstGeom>
          <a:solidFill>
            <a:srgbClr val="10D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" name="CasellaDiTesto 2"/>
          <p:cNvSpPr txBox="1"/>
          <p:nvPr/>
        </p:nvSpPr>
        <p:spPr>
          <a:xfrm>
            <a:off x="612197" y="3712710"/>
            <a:ext cx="362629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 WITH COMPLEX SHAPES AND GEOMETRIES AS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ENDOSCOPIC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CANNULATED 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ORTHOPEDIC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ELECTROSURGERY TOOLS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DELICATE MICROSURGERY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RIGID OPTICS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ROBOTIC TOOLS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NON-SUBMERSIBLE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  <a:endParaRPr lang="it-IT" sz="2100" b="1" dirty="0" smtClean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Rettangolo 13"/>
          <p:cNvSpPr/>
          <p:nvPr/>
        </p:nvSpPr>
        <p:spPr>
          <a:xfrm>
            <a:off x="4648202" y="3581400"/>
            <a:ext cx="4172330" cy="2979041"/>
          </a:xfrm>
          <a:prstGeom prst="rect">
            <a:avLst/>
          </a:prstGeom>
          <a:solidFill>
            <a:srgbClr val="10D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58337" y="1037517"/>
            <a:ext cx="579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Ensured</a:t>
            </a:r>
            <a:r>
              <a:rPr lang="it-IT" sz="2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Maximum </a:t>
            </a:r>
            <a:r>
              <a:rPr lang="it-IT" sz="24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Efficiency</a:t>
            </a:r>
            <a:endParaRPr lang="it-IT" sz="24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32728" y="3766571"/>
            <a:ext cx="36032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HEAVY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DRY 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 FROM CAUTERIZATION PRACTICES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 INORGANIC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BONE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CEMENT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GLUE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0063"/>
            <a:ext cx="3205882" cy="60960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762" y="1542815"/>
            <a:ext cx="1785838" cy="1331017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504961"/>
            <a:ext cx="2105719" cy="1442934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17253" y="3043535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>
                <a:solidFill>
                  <a:schemeClr val="bg1"/>
                </a:solidFill>
                <a:latin typeface="Helvetica" pitchFamily="34" charset="0"/>
              </a:rPr>
              <a:t>T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ools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90023" y="3048000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Dirts</a:t>
            </a:r>
            <a:endParaRPr lang="it-I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FORCEPS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1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GRIPPER CLAMP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DRILL BIT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TWEEZERS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LAPAROSCOPIC FORCEPS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08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dried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RIGID OPTIC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90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12294" y="1289554"/>
            <a:ext cx="83057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t-IT" sz="2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ALL THE CLEANING OPERATIONS</a:t>
            </a:r>
            <a:endParaRPr lang="it-IT" sz="2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algn="ctr"/>
            <a:r>
              <a:rPr lang="en-US" sz="2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CAN BE DONE WITH THE SAME TECHNOLOGY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2573061" y="5715000"/>
            <a:ext cx="3799758" cy="73866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COMFORTABLY SEATED </a:t>
            </a:r>
            <a:endParaRPr lang="en-US" sz="24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WITHOUT </a:t>
            </a:r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WASTING 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TIME</a:t>
            </a:r>
            <a:endParaRPr lang="en-US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183486"/>
            <a:ext cx="5037993" cy="3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838200"/>
            <a:ext cx="5638800" cy="107222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447801" y="2233932"/>
            <a:ext cx="5638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Contacts</a:t>
            </a:r>
            <a:r>
              <a:rPr lang="it-IT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:</a:t>
            </a:r>
            <a:endParaRPr lang="it-IT" sz="24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info</a:t>
            </a:r>
            <a:r>
              <a:rPr lang="it-IT" sz="2000" dirty="0" smtClean="0">
                <a:solidFill>
                  <a:srgbClr val="00BCB8"/>
                </a:solidFill>
                <a:latin typeface="Helvetica" pitchFamily="34" charset="0"/>
              </a:rPr>
              <a:t>@</a:t>
            </a:r>
            <a:r>
              <a:rPr lang="it-IT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bicarmed.com</a:t>
            </a:r>
            <a:endParaRPr lang="it-IT" sz="20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T.</a:t>
            </a:r>
            <a:r>
              <a:rPr lang="it-IT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 </a:t>
            </a:r>
            <a:r>
              <a:rPr lang="it-IT" sz="2000" dirty="0" smtClean="0">
                <a:solidFill>
                  <a:srgbClr val="00BCB8"/>
                </a:solidFill>
                <a:latin typeface="Helvetica" pitchFamily="34" charset="0"/>
              </a:rPr>
              <a:t>+</a:t>
            </a:r>
            <a:r>
              <a:rPr lang="it-IT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39 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0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4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9 7808036</a:t>
            </a:r>
          </a:p>
          <a:p>
            <a:pPr>
              <a:lnSpc>
                <a:spcPct val="150000"/>
              </a:lnSpc>
            </a:pPr>
            <a:endParaRPr lang="it-IT" sz="2100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endParaRPr lang="it-IT" sz="2100" dirty="0" smtClean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med</a:t>
            </a:r>
            <a:r>
              <a:rPr lang="it-IT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is</a:t>
            </a:r>
            <a:r>
              <a:rPr lang="it-IT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the Medical Division </a:t>
            </a:r>
            <a:r>
              <a:rPr lang="it-IT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of</a:t>
            </a:r>
            <a:r>
              <a:rPr lang="it-IT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Via Nona strada, 4 – 35129 – Padova – </a:t>
            </a:r>
            <a:r>
              <a:rPr lang="it-IT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Italy</a:t>
            </a:r>
            <a:endParaRPr lang="it-IT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  <a:p>
            <a:r>
              <a:rPr lang="it-IT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info@bicarjet.com  – www.bicarjet.com</a:t>
            </a:r>
            <a:endParaRPr lang="it-IT" sz="10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572000"/>
            <a:ext cx="990600" cy="28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886</Words>
  <Application>Microsoft Office PowerPoint</Application>
  <PresentationFormat>Presentazione su schermo (4:3)</PresentationFormat>
  <Paragraphs>245</Paragraphs>
  <Slides>25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Arial</vt:lpstr>
      <vt:lpstr>Arno Pro Caption</vt:lpstr>
      <vt:lpstr>Calibri</vt:lpstr>
      <vt:lpstr>Courier New</vt:lpstr>
      <vt:lpstr>Helvetica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37</cp:revision>
  <dcterms:created xsi:type="dcterms:W3CDTF">2020-05-04T03:54:01Z</dcterms:created>
  <dcterms:modified xsi:type="dcterms:W3CDTF">2024-05-23T10:17:29Z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