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85" r:id="rId2"/>
    <p:sldId id="286" r:id="rId3"/>
    <p:sldId id="287" r:id="rId4"/>
    <p:sldId id="291" r:id="rId5"/>
    <p:sldId id="289" r:id="rId6"/>
    <p:sldId id="288" r:id="rId7"/>
  </p:sldIdLst>
  <p:sldSz cx="9144000" cy="6858000" type="screen4x3"/>
  <p:notesSz cx="9144000" cy="6858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CC"/>
    <a:srgbClr val="00BCB8"/>
    <a:srgbClr val="00A2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123" autoAdjust="0"/>
  </p:normalViewPr>
  <p:slideViewPr>
    <p:cSldViewPr>
      <p:cViewPr varScale="1">
        <p:scale>
          <a:sx n="105" d="100"/>
          <a:sy n="105" d="100"/>
        </p:scale>
        <p:origin x="1794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003761-CC5E-497B-93E6-1FC84832763C}" type="datetimeFigureOut">
              <a:rPr lang="it-IT" smtClean="0"/>
              <a:t>01/03/2024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0F8043-4955-44BE-BDB8-49E7BEE68B3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5187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F8043-4955-44BE-BDB8-49E7BEE68B3B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6366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4770168" y="-35960"/>
            <a:ext cx="4373831" cy="689396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text 1"/>
          <p:cNvSpPr txBox="1"/>
          <p:nvPr/>
        </p:nvSpPr>
        <p:spPr>
          <a:xfrm>
            <a:off x="4770169" y="4343400"/>
            <a:ext cx="4221431" cy="800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it-IT" sz="3200" b="1" dirty="0" smtClean="0">
                <a:solidFill>
                  <a:schemeClr val="bg1"/>
                </a:solidFill>
                <a:latin typeface="Helvetica" panose="020B0604020202020204" pitchFamily="34" charset="0"/>
              </a:rPr>
              <a:t>PRESENTATION</a:t>
            </a:r>
          </a:p>
          <a:p>
            <a:pPr algn="ctr"/>
            <a:endParaRPr lang="it-IT" sz="2000" b="1" spc="1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Calibri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5291716" y="5029200"/>
            <a:ext cx="3242684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8" name="Immagin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0169" cy="6858000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57200"/>
            <a:ext cx="2895600" cy="550600"/>
          </a:xfrm>
          <a:prstGeom prst="rect">
            <a:avLst/>
          </a:prstGeom>
        </p:spPr>
      </p:pic>
      <p:sp>
        <p:nvSpPr>
          <p:cNvPr id="19" name="CasellaDiTesto 18"/>
          <p:cNvSpPr txBox="1"/>
          <p:nvPr/>
        </p:nvSpPr>
        <p:spPr>
          <a:xfrm>
            <a:off x="5181599" y="379228"/>
            <a:ext cx="364923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800" b="1" dirty="0" smtClean="0">
                <a:solidFill>
                  <a:schemeClr val="bg1"/>
                </a:solidFill>
                <a:latin typeface="Helvetica" panose="020B0604020202020204" pitchFamily="34" charset="0"/>
              </a:rPr>
              <a:t>MEETING</a:t>
            </a:r>
          </a:p>
          <a:p>
            <a:r>
              <a:rPr lang="it-IT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NOVEMBER 2020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5255951" y="5257800"/>
            <a:ext cx="3539117" cy="1238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it-IT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Calibri"/>
              </a:rPr>
              <a:t>The </a:t>
            </a:r>
            <a:r>
              <a:rPr lang="it-IT" b="1" spc="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Calibri"/>
              </a:rPr>
              <a:t>revolutionary</a:t>
            </a:r>
            <a:r>
              <a:rPr lang="it-IT" b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Calibri"/>
              </a:rPr>
              <a:t> </a:t>
            </a:r>
            <a:r>
              <a:rPr lang="it-IT" b="1" spc="1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Calibri"/>
              </a:rPr>
              <a:t>cleaning</a:t>
            </a:r>
            <a:r>
              <a:rPr lang="it-IT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Calibri"/>
              </a:rPr>
              <a:t> </a:t>
            </a:r>
            <a:r>
              <a:rPr lang="it-IT" b="1" spc="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Calibri"/>
              </a:rPr>
              <a:t>system</a:t>
            </a:r>
            <a:r>
              <a:rPr lang="it-IT" b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Calibri"/>
              </a:rPr>
              <a:t> </a:t>
            </a:r>
            <a:r>
              <a:rPr lang="it-IT" b="1" spc="1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Calibri"/>
              </a:rPr>
              <a:t>using</a:t>
            </a:r>
            <a:r>
              <a:rPr lang="it-IT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Calibri"/>
              </a:rPr>
              <a:t> </a:t>
            </a:r>
            <a:r>
              <a:rPr lang="it-IT" b="1" spc="1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Calibri"/>
              </a:rPr>
              <a:t>SAFEKlinic</a:t>
            </a:r>
            <a:r>
              <a:rPr lang="it-IT" sz="1200" b="1" spc="10" baseline="60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Calibri"/>
              </a:rPr>
              <a:t>®</a:t>
            </a:r>
            <a:r>
              <a:rPr lang="it-IT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Calibri"/>
              </a:rPr>
              <a:t> </a:t>
            </a:r>
            <a:r>
              <a:rPr lang="it-IT" b="1" spc="1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Calibri"/>
              </a:rPr>
              <a:t>sodium</a:t>
            </a:r>
            <a:r>
              <a:rPr lang="it-IT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Calibri"/>
              </a:rPr>
              <a:t> </a:t>
            </a:r>
            <a:r>
              <a:rPr lang="it-IT" b="1" spc="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Calibri"/>
              </a:rPr>
              <a:t>bicarbonate</a:t>
            </a:r>
            <a:endParaRPr lang="it-IT" b="1" spc="1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Calibri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10914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0"/>
            <a:ext cx="4648200" cy="689396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0F0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00B0F0"/>
              </a:solidFill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383285" y="1371600"/>
            <a:ext cx="3920871" cy="367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800" b="1" dirty="0" smtClean="0">
                <a:solidFill>
                  <a:schemeClr val="bg1"/>
                </a:solidFill>
                <a:latin typeface="Helvetica" pitchFamily="34" charset="0"/>
              </a:rPr>
              <a:t>ABOUT BICAR</a:t>
            </a:r>
            <a:r>
              <a:rPr lang="it-IT" sz="2800" b="1" i="1" dirty="0" smtClean="0">
                <a:solidFill>
                  <a:schemeClr val="bg1"/>
                </a:solidFill>
                <a:latin typeface="Arno Pro Caption" panose="02020502040506020403" pitchFamily="18" charset="0"/>
              </a:rPr>
              <a:t>jet®</a:t>
            </a:r>
          </a:p>
          <a:p>
            <a:pPr>
              <a:lnSpc>
                <a:spcPct val="150000"/>
              </a:lnSpc>
            </a:pPr>
            <a:r>
              <a:rPr lang="it-IT" b="1" dirty="0" err="1">
                <a:solidFill>
                  <a:srgbClr val="00B0F0"/>
                </a:solidFill>
                <a:latin typeface="Helvetica" pitchFamily="34" charset="0"/>
              </a:rPr>
              <a:t>S</a:t>
            </a:r>
            <a:r>
              <a:rPr lang="it-IT" b="1" dirty="0" err="1" smtClean="0">
                <a:solidFill>
                  <a:srgbClr val="00B0F0"/>
                </a:solidFill>
                <a:latin typeface="Helvetica" pitchFamily="34" charset="0"/>
              </a:rPr>
              <a:t>odium</a:t>
            </a:r>
            <a:r>
              <a:rPr lang="it-IT" b="1" dirty="0" smtClean="0">
                <a:solidFill>
                  <a:srgbClr val="00B0F0"/>
                </a:solidFill>
                <a:latin typeface="Helvetica" pitchFamily="34" charset="0"/>
              </a:rPr>
              <a:t> </a:t>
            </a:r>
            <a:r>
              <a:rPr lang="it-IT" b="1" dirty="0" err="1" smtClean="0">
                <a:solidFill>
                  <a:srgbClr val="00B0F0"/>
                </a:solidFill>
                <a:latin typeface="Helvetica" pitchFamily="34" charset="0"/>
              </a:rPr>
              <a:t>bicarbonate</a:t>
            </a:r>
            <a:r>
              <a:rPr lang="it-IT" b="1" dirty="0" smtClean="0">
                <a:solidFill>
                  <a:srgbClr val="00B0F0"/>
                </a:solidFill>
                <a:latin typeface="Helvetica" pitchFamily="34" charset="0"/>
              </a:rPr>
              <a:t> Systems</a:t>
            </a:r>
            <a:endParaRPr lang="it-IT" b="1" dirty="0">
              <a:solidFill>
                <a:srgbClr val="00B0F0"/>
              </a:solidFill>
              <a:latin typeface="Helvetica" pitchFamily="34" charset="0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0104" y="1524000"/>
            <a:ext cx="1160461" cy="5151743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6096001" y="1817906"/>
            <a:ext cx="3048000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35 YEARS EXPERIENCE</a:t>
            </a:r>
          </a:p>
          <a:p>
            <a:endParaRPr lang="it-IT" sz="17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r>
              <a:rPr lang="it-IT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PARTNER SOLVAY</a:t>
            </a:r>
          </a:p>
          <a:p>
            <a:r>
              <a:rPr lang="it-IT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FOR SODIUM BICARBONATE</a:t>
            </a:r>
          </a:p>
          <a:p>
            <a:endParaRPr lang="it-IT" sz="17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r>
              <a:rPr lang="it-IT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8 PATENTS</a:t>
            </a:r>
          </a:p>
          <a:p>
            <a:endParaRPr lang="it-IT" sz="17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r>
              <a:rPr lang="it-IT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2 MANUFACTORING  PLANTS</a:t>
            </a:r>
          </a:p>
          <a:p>
            <a:endParaRPr lang="it-IT" sz="1700" dirty="0"/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02" y="276656"/>
            <a:ext cx="2717546" cy="79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363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2894" y="1142999"/>
            <a:ext cx="9164211" cy="571500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330088" y="2530620"/>
            <a:ext cx="2753560" cy="2928211"/>
          </a:xfrm>
          <a:prstGeom prst="rect">
            <a:avLst/>
          </a:prstGeom>
          <a:solidFill>
            <a:srgbClr val="009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4"/>
          <p:cNvSpPr/>
          <p:nvPr/>
        </p:nvSpPr>
        <p:spPr>
          <a:xfrm>
            <a:off x="8089392" y="215785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noFill/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00BCB8"/>
              </a:solidFill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308228" y="1390513"/>
            <a:ext cx="594131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solidFill>
                  <a:schemeClr val="bg1"/>
                </a:solidFill>
                <a:latin typeface="Helvetica" pitchFamily="34" charset="0"/>
              </a:rPr>
              <a:t>BICARjet</a:t>
            </a:r>
            <a:r>
              <a:rPr lang="it-IT" sz="1600" b="1" baseline="68000" dirty="0" smtClean="0">
                <a:solidFill>
                  <a:schemeClr val="bg1"/>
                </a:solidFill>
                <a:latin typeface="Helvetica" pitchFamily="34" charset="0"/>
              </a:rPr>
              <a:t>®  </a:t>
            </a:r>
            <a:r>
              <a:rPr lang="it-IT" sz="2800" b="1" dirty="0" smtClean="0">
                <a:solidFill>
                  <a:schemeClr val="bg1"/>
                </a:solidFill>
                <a:latin typeface="Helvetica" pitchFamily="34" charset="0"/>
              </a:rPr>
              <a:t>TECHNOLOGY </a:t>
            </a:r>
          </a:p>
          <a:p>
            <a:r>
              <a:rPr lang="it-IT" sz="2400" b="1" dirty="0" smtClean="0">
                <a:solidFill>
                  <a:srgbClr val="00B0F0"/>
                </a:solidFill>
                <a:latin typeface="Helvetica" pitchFamily="34" charset="0"/>
              </a:rPr>
              <a:t>Applications</a:t>
            </a:r>
            <a:endParaRPr lang="it-IT" sz="3600" b="1" dirty="0">
              <a:solidFill>
                <a:srgbClr val="00B0F0"/>
              </a:solidFill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649" y="3151897"/>
            <a:ext cx="2180751" cy="2029703"/>
          </a:xfrm>
          <a:prstGeom prst="rect">
            <a:avLst/>
          </a:prstGeom>
        </p:spPr>
      </p:pic>
      <p:sp>
        <p:nvSpPr>
          <p:cNvPr id="25" name="CasellaDiTesto 24"/>
          <p:cNvSpPr txBox="1"/>
          <p:nvPr/>
        </p:nvSpPr>
        <p:spPr>
          <a:xfrm>
            <a:off x="476111" y="2682196"/>
            <a:ext cx="24615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>
                <a:solidFill>
                  <a:schemeClr val="bg1"/>
                </a:solidFill>
                <a:latin typeface="Helvetica" panose="020B0604020202020204" pitchFamily="34" charset="0"/>
              </a:rPr>
              <a:t>PHARMACEUTICAL</a:t>
            </a:r>
            <a:endParaRPr lang="it-IT" sz="1600" b="1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35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0F0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02" y="276656"/>
            <a:ext cx="2717546" cy="790144"/>
          </a:xfrm>
          <a:prstGeom prst="rect">
            <a:avLst/>
          </a:prstGeom>
        </p:spPr>
      </p:pic>
      <p:sp>
        <p:nvSpPr>
          <p:cNvPr id="40" name="Rettangolo 39"/>
          <p:cNvSpPr/>
          <p:nvPr/>
        </p:nvSpPr>
        <p:spPr>
          <a:xfrm>
            <a:off x="3201438" y="2530620"/>
            <a:ext cx="2753560" cy="2928211"/>
          </a:xfrm>
          <a:prstGeom prst="rect">
            <a:avLst/>
          </a:prstGeom>
          <a:solidFill>
            <a:srgbClr val="009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1" name="Rettangolo 40"/>
          <p:cNvSpPr/>
          <p:nvPr/>
        </p:nvSpPr>
        <p:spPr>
          <a:xfrm>
            <a:off x="6085640" y="2560521"/>
            <a:ext cx="2753560" cy="2928211"/>
          </a:xfrm>
          <a:prstGeom prst="rect">
            <a:avLst/>
          </a:prstGeom>
          <a:solidFill>
            <a:srgbClr val="009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2106" y="3138964"/>
            <a:ext cx="2242894" cy="2042636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5"/>
          <a:srcRect b="3780"/>
          <a:stretch/>
        </p:blipFill>
        <p:spPr>
          <a:xfrm>
            <a:off x="6439337" y="3127123"/>
            <a:ext cx="2205677" cy="2054477"/>
          </a:xfrm>
          <a:prstGeom prst="rect">
            <a:avLst/>
          </a:prstGeom>
        </p:spPr>
      </p:pic>
      <p:sp>
        <p:nvSpPr>
          <p:cNvPr id="32" name="CasellaDiTesto 31"/>
          <p:cNvSpPr txBox="1"/>
          <p:nvPr/>
        </p:nvSpPr>
        <p:spPr>
          <a:xfrm>
            <a:off x="3213977" y="2631474"/>
            <a:ext cx="26874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>
                <a:solidFill>
                  <a:schemeClr val="bg1"/>
                </a:solidFill>
                <a:latin typeface="Helvetica" panose="020B0604020202020204" pitchFamily="34" charset="0"/>
              </a:rPr>
              <a:t>MECHANICAL </a:t>
            </a:r>
            <a:endParaRPr lang="it-IT" sz="1600" b="1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33" name="CasellaDiTesto 32"/>
          <p:cNvSpPr txBox="1"/>
          <p:nvPr/>
        </p:nvSpPr>
        <p:spPr>
          <a:xfrm>
            <a:off x="6144086" y="2659719"/>
            <a:ext cx="2695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>
                <a:solidFill>
                  <a:schemeClr val="bg1"/>
                </a:solidFill>
                <a:latin typeface="Helvetica" panose="020B0604020202020204" pitchFamily="34" charset="0"/>
              </a:rPr>
              <a:t>RUBBER SECTOR </a:t>
            </a:r>
            <a:endParaRPr lang="it-IT" sz="1600" b="1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3201438" y="5410201"/>
            <a:ext cx="2753560" cy="9762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CasellaDiTesto 25"/>
          <p:cNvSpPr txBox="1"/>
          <p:nvPr/>
        </p:nvSpPr>
        <p:spPr>
          <a:xfrm>
            <a:off x="3350716" y="5540034"/>
            <a:ext cx="24856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99CC"/>
              </a:buClr>
              <a:buSzPct val="110000"/>
              <a:buFont typeface="Arial" panose="020B0604020202020204" pitchFamily="34" charset="0"/>
              <a:buChar char="•"/>
            </a:pP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FERRARI AUTO SPA</a:t>
            </a:r>
          </a:p>
          <a:p>
            <a:pPr marL="285750" indent="-285750">
              <a:lnSpc>
                <a:spcPct val="150000"/>
              </a:lnSpc>
              <a:buClr>
                <a:srgbClr val="0099CC"/>
              </a:buClr>
              <a:buSzPct val="110000"/>
              <a:buFont typeface="Arial" panose="020B0604020202020204" pitchFamily="34" charset="0"/>
              <a:buChar char="•"/>
            </a:pP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ZF </a:t>
            </a:r>
            <a:r>
              <a:rPr lang="it-IT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Luftfart</a:t>
            </a: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 </a:t>
            </a:r>
            <a:r>
              <a:rPr lang="it-IT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technik</a:t>
            </a:r>
            <a:endParaRPr lang="it-IT" sz="14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</p:txBody>
      </p:sp>
      <p:sp>
        <p:nvSpPr>
          <p:cNvPr id="42" name="Rettangolo 41"/>
          <p:cNvSpPr/>
          <p:nvPr/>
        </p:nvSpPr>
        <p:spPr>
          <a:xfrm>
            <a:off x="6085640" y="5433071"/>
            <a:ext cx="2753560" cy="9534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CasellaDiTesto 26"/>
          <p:cNvSpPr txBox="1"/>
          <p:nvPr/>
        </p:nvSpPr>
        <p:spPr>
          <a:xfrm>
            <a:off x="6144086" y="5562600"/>
            <a:ext cx="26764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99CC"/>
              </a:buClr>
              <a:buSzPct val="110000"/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HUTCHINSON GROUP</a:t>
            </a:r>
          </a:p>
          <a:p>
            <a:pPr marL="285750" indent="-285750">
              <a:lnSpc>
                <a:spcPct val="150000"/>
              </a:lnSpc>
              <a:buClr>
                <a:srgbClr val="0099CC"/>
              </a:buClr>
              <a:buSzPct val="110000"/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FREUDENBERG </a:t>
            </a:r>
          </a:p>
        </p:txBody>
      </p:sp>
      <p:sp>
        <p:nvSpPr>
          <p:cNvPr id="43" name="Rettangolo 42"/>
          <p:cNvSpPr/>
          <p:nvPr/>
        </p:nvSpPr>
        <p:spPr>
          <a:xfrm>
            <a:off x="336936" y="5410199"/>
            <a:ext cx="2753560" cy="976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CasellaDiTesto 1"/>
          <p:cNvSpPr txBox="1"/>
          <p:nvPr/>
        </p:nvSpPr>
        <p:spPr>
          <a:xfrm>
            <a:off x="343662" y="5609348"/>
            <a:ext cx="2762426" cy="777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300"/>
              </a:spcAft>
              <a:buClr>
                <a:srgbClr val="0099CC"/>
              </a:buClr>
              <a:buSzPct val="116000"/>
              <a:buFont typeface="Arial" panose="020B0604020202020204" pitchFamily="34" charset="0"/>
              <a:buChar char="•"/>
            </a:pP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WEST PHARMACEUTICAL SERIVICES</a:t>
            </a:r>
          </a:p>
          <a:p>
            <a:pPr marL="285750" indent="-285750">
              <a:spcAft>
                <a:spcPts val="300"/>
              </a:spcAft>
              <a:buClr>
                <a:srgbClr val="0099CC"/>
              </a:buClr>
              <a:buSzPct val="126000"/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DATWYLER</a:t>
            </a:r>
          </a:p>
        </p:txBody>
      </p:sp>
    </p:spTree>
    <p:extLst>
      <p:ext uri="{BB962C8B-B14F-4D97-AF65-F5344CB8AC3E}">
        <p14:creationId xmlns:p14="http://schemas.microsoft.com/office/powerpoint/2010/main" val="3824601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/>
          <p:cNvSpPr/>
          <p:nvPr/>
        </p:nvSpPr>
        <p:spPr>
          <a:xfrm>
            <a:off x="-45507" y="18564"/>
            <a:ext cx="4648200" cy="689396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/>
          <p:cNvSpPr/>
          <p:nvPr/>
        </p:nvSpPr>
        <p:spPr>
          <a:xfrm>
            <a:off x="4562983" y="-17818"/>
            <a:ext cx="4648200" cy="689396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chemeClr val="bg1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238282" y="1452678"/>
            <a:ext cx="3920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it-IT" sz="2800" b="1" dirty="0" smtClean="0">
                <a:solidFill>
                  <a:srgbClr val="0099CC"/>
                </a:solidFill>
                <a:latin typeface="Helvetica" pitchFamily="34" charset="0"/>
              </a:rPr>
              <a:t>Divisione industriale</a:t>
            </a:r>
            <a:endParaRPr lang="it-IT" sz="3600" b="1" dirty="0">
              <a:solidFill>
                <a:srgbClr val="0099CC"/>
              </a:solidFill>
            </a:endParaRPr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524" y="1145931"/>
            <a:ext cx="1767497" cy="336090"/>
          </a:xfrm>
          <a:prstGeom prst="rect">
            <a:avLst/>
          </a:prstGeom>
        </p:spPr>
      </p:pic>
      <p:sp>
        <p:nvSpPr>
          <p:cNvPr id="16" name="CasellaDiTesto 15"/>
          <p:cNvSpPr txBox="1"/>
          <p:nvPr/>
        </p:nvSpPr>
        <p:spPr>
          <a:xfrm>
            <a:off x="4908284" y="1350552"/>
            <a:ext cx="407657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sz="2800" b="1" dirty="0" smtClean="0">
                <a:solidFill>
                  <a:schemeClr val="bg1"/>
                </a:solidFill>
                <a:latin typeface="Helvetica" pitchFamily="34" charset="0"/>
              </a:rPr>
              <a:t>Divisione Medicale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it-IT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8" t="9107" r="22008" b="-4736"/>
          <a:stretch/>
        </p:blipFill>
        <p:spPr>
          <a:xfrm>
            <a:off x="5384198" y="2834292"/>
            <a:ext cx="3005770" cy="3558383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 rotWithShape="1">
          <a:blip r:embed="rId4"/>
          <a:srcRect b="3780"/>
          <a:stretch/>
        </p:blipFill>
        <p:spPr>
          <a:xfrm>
            <a:off x="966852" y="4898306"/>
            <a:ext cx="1795863" cy="1672756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1651" y="3465544"/>
            <a:ext cx="1944166" cy="1770580"/>
          </a:xfrm>
          <a:prstGeom prst="rect">
            <a:avLst/>
          </a:prstGeom>
        </p:spPr>
      </p:pic>
      <p:pic>
        <p:nvPicPr>
          <p:cNvPr id="20" name="Immagin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02" y="276656"/>
            <a:ext cx="2717546" cy="790144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076" y="2318971"/>
            <a:ext cx="1840524" cy="171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957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0"/>
            <a:ext cx="4648200" cy="6858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CasellaDiTesto 29"/>
          <p:cNvSpPr txBox="1"/>
          <p:nvPr/>
        </p:nvSpPr>
        <p:spPr>
          <a:xfrm>
            <a:off x="5410200" y="1295400"/>
            <a:ext cx="397638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solidFill>
                  <a:schemeClr val="bg1"/>
                </a:solidFill>
                <a:latin typeface="Helvetica" pitchFamily="34" charset="0"/>
              </a:rPr>
              <a:t>ABOUT BICARMED</a:t>
            </a:r>
          </a:p>
          <a:p>
            <a:endParaRPr lang="it-IT" sz="2800" b="1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86" y="300990"/>
            <a:ext cx="2895600" cy="550600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89" t="-1327" r="23027" b="-3409"/>
          <a:stretch/>
        </p:blipFill>
        <p:spPr>
          <a:xfrm>
            <a:off x="9422" y="1066800"/>
            <a:ext cx="4638778" cy="6014631"/>
          </a:xfrm>
          <a:prstGeom prst="rect">
            <a:avLst/>
          </a:prstGeom>
        </p:spPr>
      </p:pic>
      <p:sp>
        <p:nvSpPr>
          <p:cNvPr id="15" name="CasellaDiTesto 14"/>
          <p:cNvSpPr txBox="1"/>
          <p:nvPr/>
        </p:nvSpPr>
        <p:spPr>
          <a:xfrm>
            <a:off x="5010912" y="1146858"/>
            <a:ext cx="3886199" cy="7278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900" b="1" dirty="0" smtClean="0">
                <a:solidFill>
                  <a:srgbClr val="0EC2B1"/>
                </a:solidFill>
                <a:latin typeface="Helvetica" pitchFamily="34" charset="0"/>
              </a:rPr>
              <a:t>ABOUT </a:t>
            </a:r>
            <a:r>
              <a:rPr lang="it-IT" sz="2900" b="1" dirty="0" err="1" smtClean="0">
                <a:solidFill>
                  <a:srgbClr val="0EC2B1"/>
                </a:solidFill>
                <a:latin typeface="Helvetica" pitchFamily="34" charset="0"/>
              </a:rPr>
              <a:t>BICAR</a:t>
            </a:r>
            <a:r>
              <a:rPr lang="it-IT" sz="2900" b="1" i="1" dirty="0" err="1" smtClean="0">
                <a:solidFill>
                  <a:srgbClr val="0EC2B1"/>
                </a:solidFill>
                <a:latin typeface="Arno Pro Caption" panose="02020502040506020403" pitchFamily="18" charset="0"/>
              </a:rPr>
              <a:t>med</a:t>
            </a:r>
            <a:r>
              <a:rPr lang="it-IT" sz="2900" b="1" i="1" dirty="0" smtClean="0">
                <a:solidFill>
                  <a:srgbClr val="0EC2B1"/>
                </a:solidFill>
                <a:latin typeface="Arno Pro Caption" panose="02020502040506020403" pitchFamily="18" charset="0"/>
              </a:rPr>
              <a:t>®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sz="16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The </a:t>
            </a:r>
            <a:r>
              <a:rPr lang="it-IT" sz="1600" b="1" spc="1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Medical</a:t>
            </a:r>
            <a:r>
              <a:rPr lang="it-IT" sz="16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600" b="1" spc="1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Division</a:t>
            </a:r>
            <a:r>
              <a:rPr lang="it-IT" sz="16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 of BICAR</a:t>
            </a:r>
            <a:r>
              <a:rPr lang="it-IT" sz="1600" b="1" i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no Pro Caption" panose="02020502040506020403" pitchFamily="18" charset="0"/>
                <a:cs typeface="Arial"/>
              </a:rPr>
              <a:t>jet</a:t>
            </a:r>
            <a:r>
              <a:rPr lang="it-IT" sz="1600" i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Arno Pro Caption" panose="02020502040506020403" pitchFamily="18" charset="0"/>
                <a:cs typeface="Arial"/>
              </a:rPr>
              <a:t> ®</a:t>
            </a:r>
            <a:endParaRPr lang="it-IT" sz="1600" b="1" i="1" spc="10" dirty="0" smtClean="0">
              <a:solidFill>
                <a:schemeClr val="tx1">
                  <a:lumMod val="75000"/>
                  <a:lumOff val="25000"/>
                </a:schemeClr>
              </a:solidFill>
              <a:latin typeface="Arno Pro Caption" panose="02020502040506020403" pitchFamily="18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it-IT" sz="14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600" i="1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no Pro Caption" panose="02020502040506020403" pitchFamily="18" charset="0"/>
                <a:cs typeface="Arial"/>
              </a:rPr>
              <a:t>med</a:t>
            </a:r>
            <a:r>
              <a:rPr lang="it-IT" sz="1600" i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no Pro Caption" panose="02020502040506020403" pitchFamily="18" charset="0"/>
                <a:cs typeface="Arial"/>
              </a:rPr>
              <a:t>®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6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anose="020B0604020202020204" pitchFamily="34" charset="0"/>
                <a:cs typeface="Arial"/>
              </a:rPr>
              <a:t>Division</a:t>
            </a:r>
            <a:r>
              <a:rPr lang="it-IT" sz="16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6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was</a:t>
            </a:r>
            <a:r>
              <a:rPr lang="it-IT" sz="16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6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created</a:t>
            </a:r>
            <a:r>
              <a:rPr lang="it-IT" sz="16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6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10 </a:t>
            </a:r>
            <a:r>
              <a:rPr lang="it-IT" sz="16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years</a:t>
            </a:r>
            <a:r>
              <a:rPr lang="it-IT" sz="16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ago </a:t>
            </a:r>
            <a:r>
              <a:rPr lang="it-IT" sz="16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applying</a:t>
            </a:r>
            <a:r>
              <a:rPr lang="it-IT" sz="16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the </a:t>
            </a:r>
            <a:r>
              <a:rPr lang="it-IT" sz="16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experience</a:t>
            </a:r>
            <a:r>
              <a:rPr lang="it-IT" sz="16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of BICAR</a:t>
            </a:r>
            <a:r>
              <a:rPr lang="it-IT" sz="1600" i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no Pro Caption" panose="02020502040506020403" pitchFamily="18" charset="0"/>
                <a:cs typeface="Arial"/>
              </a:rPr>
              <a:t>jet </a:t>
            </a:r>
            <a:r>
              <a:rPr lang="it-IT" sz="1600" i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Arno Pro Caption" panose="02020502040506020403" pitchFamily="18" charset="0"/>
                <a:cs typeface="Arial"/>
              </a:rPr>
              <a:t>®</a:t>
            </a:r>
            <a:r>
              <a:rPr lang="it-IT" sz="1600" i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anose="020B0604020202020204" pitchFamily="34" charset="0"/>
                <a:cs typeface="Arial"/>
              </a:rPr>
              <a:t> </a:t>
            </a:r>
            <a:r>
              <a:rPr lang="it-IT" sz="16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to </a:t>
            </a:r>
            <a:r>
              <a:rPr lang="it-IT" sz="16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RMD’s</a:t>
            </a:r>
            <a:r>
              <a:rPr lang="it-IT" sz="16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6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cleaning</a:t>
            </a:r>
            <a:r>
              <a:rPr lang="it-IT" sz="16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: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en-US" sz="1200" spc="1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US" sz="16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PARTNERSHIP WITH UNIVERSITY 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US" sz="16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TESTED BY HOSPITALS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US" sz="16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4 INTERNATIONAL PATENTS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US" sz="16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8 YEARS OF R&amp;D</a:t>
            </a:r>
          </a:p>
          <a:p>
            <a:endParaRPr lang="en-US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447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tangolo 21"/>
          <p:cNvSpPr/>
          <p:nvPr/>
        </p:nvSpPr>
        <p:spPr>
          <a:xfrm>
            <a:off x="-27917" y="2438400"/>
            <a:ext cx="9164211" cy="4685454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23" name="Rettangolo 22"/>
          <p:cNvSpPr/>
          <p:nvPr/>
        </p:nvSpPr>
        <p:spPr>
          <a:xfrm>
            <a:off x="3314411" y="3213581"/>
            <a:ext cx="2556272" cy="33991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457200" y="2743200"/>
            <a:ext cx="2590800" cy="4643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CasellaDiTesto 10"/>
          <p:cNvSpPr txBox="1"/>
          <p:nvPr/>
        </p:nvSpPr>
        <p:spPr>
          <a:xfrm>
            <a:off x="305942" y="1365672"/>
            <a:ext cx="594131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solidFill>
                  <a:srgbClr val="00BCB8"/>
                </a:solidFill>
                <a:latin typeface="Helvetica" pitchFamily="34" charset="0"/>
              </a:rPr>
              <a:t>WHY BICARjet</a:t>
            </a:r>
            <a:r>
              <a:rPr lang="it-IT" sz="1600" b="1" baseline="68000" dirty="0" smtClean="0">
                <a:solidFill>
                  <a:srgbClr val="00BCB8"/>
                </a:solidFill>
                <a:latin typeface="Helvetica" pitchFamily="34" charset="0"/>
              </a:rPr>
              <a:t>®  </a:t>
            </a:r>
            <a:r>
              <a:rPr lang="it-IT" sz="2800" b="1" dirty="0" smtClean="0">
                <a:solidFill>
                  <a:srgbClr val="00BCB8"/>
                </a:solidFill>
                <a:latin typeface="Helvetica" pitchFamily="34" charset="0"/>
              </a:rPr>
              <a:t>TECHNOLOGY </a:t>
            </a:r>
          </a:p>
          <a:p>
            <a:r>
              <a:rPr lang="it-IT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Advantages</a:t>
            </a:r>
            <a:endParaRPr lang="it-IT" sz="3600" b="1" dirty="0">
              <a:solidFill>
                <a:srgbClr val="0EC2B1"/>
              </a:solidFill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3297147" y="2764604"/>
            <a:ext cx="2590800" cy="4643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457200" y="279072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  <a:latin typeface="Helvetica" panose="020B0604020202020204" pitchFamily="34" charset="0"/>
              </a:rPr>
              <a:t>SAFE</a:t>
            </a:r>
            <a:endParaRPr lang="it-IT" b="1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3297147" y="279072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  <a:latin typeface="Helvetica" panose="020B0604020202020204" pitchFamily="34" charset="0"/>
              </a:rPr>
              <a:t>EFFECTIVE</a:t>
            </a:r>
            <a:endParaRPr lang="it-IT" b="1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6137094" y="2764604"/>
            <a:ext cx="2590800" cy="4643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6137094" y="2812132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  <a:latin typeface="Helvetica" panose="020B0604020202020204" pitchFamily="34" charset="0"/>
              </a:rPr>
              <a:t>NON ABRASIVE</a:t>
            </a:r>
            <a:endParaRPr lang="it-IT" b="1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488741" y="3213581"/>
            <a:ext cx="2556272" cy="33991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CasellaDiTesto 17"/>
          <p:cNvSpPr txBox="1"/>
          <p:nvPr/>
        </p:nvSpPr>
        <p:spPr>
          <a:xfrm>
            <a:off x="666750" y="5148880"/>
            <a:ext cx="23241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ENVIRONMENT FRIENDLY</a:t>
            </a:r>
          </a:p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endParaRPr lang="it-IT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OPERATOR SAFETY</a:t>
            </a:r>
            <a:endParaRPr lang="it-IT" sz="14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</p:txBody>
      </p:sp>
      <p:sp>
        <p:nvSpPr>
          <p:cNvPr id="24" name="Rettangolo 23"/>
          <p:cNvSpPr/>
          <p:nvPr/>
        </p:nvSpPr>
        <p:spPr>
          <a:xfrm>
            <a:off x="6156245" y="3215818"/>
            <a:ext cx="2556272" cy="33991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CasellaDiTesto 25"/>
          <p:cNvSpPr txBox="1"/>
          <p:nvPr/>
        </p:nvSpPr>
        <p:spPr>
          <a:xfrm>
            <a:off x="3508079" y="5263581"/>
            <a:ext cx="23241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GRANULOMETRY</a:t>
            </a:r>
          </a:p>
          <a:p>
            <a:pPr>
              <a:buClr>
                <a:srgbClr val="00BCB8"/>
              </a:buClr>
              <a:buSzPct val="125000"/>
            </a:pPr>
            <a:endParaRPr lang="it-IT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DEEP CAVITY</a:t>
            </a:r>
          </a:p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endParaRPr lang="it-IT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6261472" y="5239888"/>
            <a:ext cx="23241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SURFACE SAFETY THANKS TO SODIUM BICARONATE ADVANTAGES</a:t>
            </a:r>
          </a:p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endParaRPr lang="it-IT" sz="14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endParaRPr lang="it-IT" sz="14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</p:txBody>
      </p:sp>
      <p:pic>
        <p:nvPicPr>
          <p:cNvPr id="28" name="Immagine 27"/>
          <p:cNvPicPr>
            <a:picLocks noChangeAspect="1"/>
          </p:cNvPicPr>
          <p:nvPr/>
        </p:nvPicPr>
        <p:blipFill rotWithShape="1">
          <a:blip r:embed="rId3"/>
          <a:srcRect b="13793"/>
          <a:stretch/>
        </p:blipFill>
        <p:spPr>
          <a:xfrm>
            <a:off x="6563776" y="3228966"/>
            <a:ext cx="1988759" cy="1693009"/>
          </a:xfrm>
          <a:prstGeom prst="rect">
            <a:avLst/>
          </a:prstGeom>
        </p:spPr>
      </p:pic>
      <p:pic>
        <p:nvPicPr>
          <p:cNvPr id="29" name="Immagine 28"/>
          <p:cNvPicPr>
            <a:picLocks noChangeAspect="1"/>
          </p:cNvPicPr>
          <p:nvPr/>
        </p:nvPicPr>
        <p:blipFill rotWithShape="1">
          <a:blip r:embed="rId4"/>
          <a:srcRect t="-16244" b="16244"/>
          <a:stretch/>
        </p:blipFill>
        <p:spPr>
          <a:xfrm>
            <a:off x="792430" y="2995942"/>
            <a:ext cx="1846833" cy="2053806"/>
          </a:xfrm>
          <a:prstGeom prst="rect">
            <a:avLst/>
          </a:prstGeom>
        </p:spPr>
      </p:pic>
      <p:pic>
        <p:nvPicPr>
          <p:cNvPr id="30" name="Immagine 29"/>
          <p:cNvPicPr>
            <a:picLocks noChangeAspect="1"/>
          </p:cNvPicPr>
          <p:nvPr/>
        </p:nvPicPr>
        <p:blipFill rotWithShape="1">
          <a:blip r:embed="rId5"/>
          <a:srcRect b="15791"/>
          <a:stretch/>
        </p:blipFill>
        <p:spPr>
          <a:xfrm>
            <a:off x="3636804" y="3247281"/>
            <a:ext cx="2086246" cy="195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6142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803</TotalTime>
  <Words>123</Words>
  <Application>Microsoft Office PowerPoint</Application>
  <PresentationFormat>Presentazione su schermo (4:3)</PresentationFormat>
  <Paragraphs>72</Paragraphs>
  <Slides>6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1" baseType="lpstr">
      <vt:lpstr>Arial</vt:lpstr>
      <vt:lpstr>Arno Pro Caption</vt:lpstr>
      <vt:lpstr>Calibri</vt:lpstr>
      <vt:lpstr>Helvetica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Marketing</dc:creator>
  <cp:lastModifiedBy>Administrator@BJnetwork.lan</cp:lastModifiedBy>
  <cp:revision>91</cp:revision>
  <dcterms:created xsi:type="dcterms:W3CDTF">2020-05-04T03:54:01Z</dcterms:created>
  <dcterms:modified xsi:type="dcterms:W3CDTF">2024-03-01T10:58:11Z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2020-05-04T00:00:00Z</vt:filetime>
  </property>
  <property fmtid="{D5CDD505-2E9C-101B-9397-08002B2CF9AE}" pid="3" name="LastSaved">
    <vt:filetime>2020-05-04T00:00:00Z</vt:filetime>
  </property>
</Properties>
</file>