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86" r:id="rId2"/>
    <p:sldId id="333" r:id="rId3"/>
    <p:sldId id="334" r:id="rId4"/>
    <p:sldId id="335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74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258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71" r:id="rId47"/>
    <p:sldId id="283" r:id="rId48"/>
    <p:sldId id="284" r:id="rId49"/>
    <p:sldId id="268" r:id="rId50"/>
    <p:sldId id="321" r:id="rId51"/>
    <p:sldId id="332" r:id="rId52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A4D4B-C65F-4E91-9067-FD0AC67154EC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1740C-57DF-44A9-BD0F-FC21F09065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894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69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589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1740C-57DF-44A9-BD0F-FC21F090650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4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Les </a:t>
            </a:r>
            <a:r>
              <a:rPr lang="fr-FR" sz="2000" b="1" spc="10" dirty="0">
                <a:solidFill>
                  <a:schemeClr val="bg1"/>
                </a:solidFill>
                <a:latin typeface="Helvetica" pitchFamily="34" charset="0"/>
                <a:cs typeface="Calibri"/>
              </a:rPr>
              <a:t>dispositifs médicaux réutilisables comme outils de </a:t>
            </a:r>
            <a:r>
              <a:rPr lang="fr-FR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chirurgie en utilisant du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Bicarbonate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de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524000"/>
            <a:ext cx="4264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à </a:t>
            </a:r>
            <a:r>
              <a:rPr lang="it-IT" sz="3600" b="1" kern="0" cap="small" dirty="0" err="1">
                <a:solidFill>
                  <a:prstClr val="white"/>
                </a:solidFill>
                <a:latin typeface="Helvetica" pitchFamily="34" charset="0"/>
              </a:rPr>
              <a:t>propos</a:t>
            </a:r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 de </a:t>
            </a:r>
            <a:r>
              <a:rPr lang="it-IT" sz="3600" b="1" kern="0" cap="small" dirty="0" err="1">
                <a:solidFill>
                  <a:prstClr val="white"/>
                </a:solidFill>
                <a:latin typeface="Helvetica" pitchFamily="34" charset="0"/>
              </a:rPr>
              <a:t>nous</a:t>
            </a:r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 </a:t>
            </a:r>
            <a:endParaRPr lang="it-IT" sz="3600" b="1" kern="0" cap="small" dirty="0" smtClean="0">
              <a:solidFill>
                <a:prstClr val="white"/>
              </a:solidFill>
              <a:latin typeface="Helvetica" pitchFamily="34" charset="0"/>
            </a:endParaRPr>
          </a:p>
          <a:p>
            <a:endParaRPr lang="en-US" b="1" kern="0" dirty="0" smtClean="0">
              <a:solidFill>
                <a:srgbClr val="00B0F0"/>
              </a:solidFill>
              <a:latin typeface="Helvetica" pitchFamily="34" charset="0"/>
            </a:endParaRPr>
          </a:p>
          <a:p>
            <a:r>
              <a:rPr lang="fr-FR" b="1" kern="0" dirty="0">
                <a:solidFill>
                  <a:srgbClr val="00B0F0"/>
                </a:solidFill>
                <a:latin typeface="Helvetica" pitchFamily="34" charset="0"/>
              </a:rPr>
              <a:t>Systèmes de nettoyage </a:t>
            </a:r>
            <a:endParaRPr lang="fr-FR" b="1" kern="0" dirty="0" smtClean="0">
              <a:solidFill>
                <a:srgbClr val="00B0F0"/>
              </a:solidFill>
              <a:latin typeface="Helvetica" pitchFamily="34" charset="0"/>
            </a:endParaRPr>
          </a:p>
          <a:p>
            <a:r>
              <a:rPr lang="fr-FR" b="1" kern="0" dirty="0" smtClean="0">
                <a:solidFill>
                  <a:srgbClr val="00B0F0"/>
                </a:solidFill>
                <a:latin typeface="Helvetica" pitchFamily="34" charset="0"/>
              </a:rPr>
              <a:t>avec </a:t>
            </a:r>
            <a:r>
              <a:rPr lang="fr-FR" b="1" kern="0" dirty="0">
                <a:solidFill>
                  <a:srgbClr val="00B0F0"/>
                </a:solidFill>
                <a:latin typeface="Helvetica" pitchFamily="34" charset="0"/>
              </a:rPr>
              <a:t>bicarbonate de sodium</a:t>
            </a:r>
            <a:endParaRPr lang="en-US" b="1" kern="0" dirty="0">
              <a:solidFill>
                <a:srgbClr val="00B0F0"/>
              </a:solidFill>
              <a:latin typeface="Helvetica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0"/>
            <a:ext cx="1160461" cy="51517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752600"/>
            <a:ext cx="3048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35 ANS </a:t>
            </a:r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D'EXPÉRIENCE</a:t>
            </a: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pour le bicarbonate </a:t>
            </a:r>
            <a:endParaRPr lang="fr-FR" sz="1700" b="1" dirty="0" smtClean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fr-FR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de </a:t>
            </a:r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sodium</a:t>
            </a:r>
          </a:p>
          <a:p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média de nettoyage</a:t>
            </a:r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8 BREVETS MONDIAUX</a:t>
            </a: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2 </a:t>
            </a:r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USINES </a:t>
            </a:r>
          </a:p>
          <a:p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DE </a:t>
            </a:r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FABRICATION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894" y="1142999"/>
            <a:ext cx="9164211" cy="5715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3008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15785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noFill/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CB8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8228" y="1390513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BICARjet</a:t>
            </a:r>
            <a:r>
              <a:rPr lang="it-IT" sz="1600" b="1" baseline="68000" dirty="0" smtClean="0">
                <a:solidFill>
                  <a:prstClr val="white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La TECHNOLOGIE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Helvetica" pitchFamily="34" charset="0"/>
              </a:rPr>
              <a:t>Applications</a:t>
            </a:r>
            <a:endParaRPr lang="it-IT" sz="3600" b="1" dirty="0">
              <a:solidFill>
                <a:srgbClr val="00B0F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49" y="3151897"/>
            <a:ext cx="2180751" cy="2029703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330089" y="2682196"/>
            <a:ext cx="275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PHARMACEUTIQUE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35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sp>
        <p:nvSpPr>
          <p:cNvPr id="40" name="Rettangolo 39"/>
          <p:cNvSpPr/>
          <p:nvPr/>
        </p:nvSpPr>
        <p:spPr>
          <a:xfrm>
            <a:off x="320143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6085640" y="2530621"/>
            <a:ext cx="2753560" cy="2958112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106" y="3138964"/>
            <a:ext cx="2242894" cy="204263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/>
          <a:srcRect b="3780"/>
          <a:stretch/>
        </p:blipFill>
        <p:spPr>
          <a:xfrm>
            <a:off x="6377617" y="3127123"/>
            <a:ext cx="2205677" cy="2054477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197044" y="2682196"/>
            <a:ext cx="2757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MÉCHANIQUE 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085639" y="2700315"/>
            <a:ext cx="2734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CAOUTCHOUC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01438" y="5410201"/>
            <a:ext cx="2753560" cy="97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350716" y="5540034"/>
            <a:ext cx="248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FERRARI Auto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SpA</a:t>
            </a:r>
            <a:endParaRPr lang="it-IT" sz="1400" b="1" dirty="0" smtClean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ZF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Luftfarttechnik</a:t>
            </a:r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85640" y="5433071"/>
            <a:ext cx="2753560" cy="953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49543" y="5562600"/>
            <a:ext cx="25709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HUTCHINSON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Groupe</a:t>
            </a:r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FREUDENBERG 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336936" y="5410199"/>
            <a:ext cx="2753560" cy="976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43662" y="5547464"/>
            <a:ext cx="276242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0099CC"/>
              </a:buClr>
              <a:buSzPct val="116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WEST PHARMACEUTICAL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0099CC"/>
              </a:buClr>
              <a:buSzPct val="126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DATWYLER</a:t>
            </a:r>
          </a:p>
        </p:txBody>
      </p:sp>
    </p:spTree>
    <p:extLst>
      <p:ext uri="{BB962C8B-B14F-4D97-AF65-F5344CB8AC3E}">
        <p14:creationId xmlns:p14="http://schemas.microsoft.com/office/powerpoint/2010/main" val="346104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35960"/>
            <a:ext cx="4648200" cy="69121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562983" y="-35960"/>
            <a:ext cx="4648200" cy="691210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425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err="1">
                <a:solidFill>
                  <a:srgbClr val="0099CC"/>
                </a:solidFill>
                <a:latin typeface="Helvetica" pitchFamily="34" charset="0"/>
              </a:rPr>
              <a:t>Division</a:t>
            </a:r>
            <a:r>
              <a:rPr lang="it-IT" sz="2800" b="1" dirty="0">
                <a:solidFill>
                  <a:srgbClr val="0099CC"/>
                </a:solidFill>
                <a:latin typeface="Helvetica" pitchFamily="34" charset="0"/>
              </a:rPr>
              <a:t> </a:t>
            </a: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INDUSTRIELLE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24" y="990600"/>
            <a:ext cx="2584383" cy="491421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908284" y="1350552"/>
            <a:ext cx="4076573" cy="659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err="1">
                <a:solidFill>
                  <a:prstClr val="white"/>
                </a:solidFill>
                <a:latin typeface="Helvetica" pitchFamily="34" charset="0"/>
              </a:rPr>
              <a:t>Division</a:t>
            </a:r>
            <a:r>
              <a:rPr lang="it-IT" sz="2800" b="1" dirty="0">
                <a:solidFill>
                  <a:prstClr val="white"/>
                </a:solidFill>
                <a:latin typeface="Helvetica" pitchFamily="34" charset="0"/>
              </a:rPr>
              <a:t> </a:t>
            </a:r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MEDICALE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 </a:t>
            </a:r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propos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de </a:t>
            </a:r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 err="1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Division</a:t>
            </a:r>
            <a:r>
              <a:rPr lang="it-IT" b="1" spc="10" dirty="0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Médicale</a:t>
            </a:r>
            <a:r>
              <a:rPr lang="it-IT" b="1" spc="10" dirty="0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de 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La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division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médicale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été créée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appliquant l’expérience de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BICARj</a:t>
            </a:r>
            <a:r>
              <a:rPr lang="fr-FR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et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au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nettoyage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des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DMR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PARTENARIAT AVEC L'UNIVERSITÉ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TESTÉ PAR LES HÔPITAUX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BREVETS INTERNATIONAUX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</a:t>
            </a:r>
            <a:r>
              <a:rPr lang="fr-FR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ANS DE R&amp;D</a:t>
            </a:r>
            <a:endParaRPr lang="fr-FR" sz="14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01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631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err="1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PRELAVAGE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LA TECHNOLOGIE REVOLUTIONNAIRE DE LAVAGE </a:t>
            </a:r>
            <a:endParaRPr lang="it-IT" sz="24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1031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PRÉ-LAVAGE EST </a:t>
            </a:r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IMPORTANT</a:t>
            </a:r>
          </a:p>
          <a:p>
            <a:endParaRPr lang="it-IT" sz="9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fr-FR" dirty="0">
                <a:solidFill>
                  <a:srgbClr val="00BCB8"/>
                </a:solidFill>
                <a:latin typeface="Helvetica" panose="020B0604020202020204" pitchFamily="34" charset="0"/>
              </a:rPr>
              <a:t>Une Désinfection appropriée des Dispositifs Médicaux Réutilisables (DMR) est indispensable à l'obtention de l'état stérile.</a:t>
            </a:r>
            <a:endParaRPr lang="it-IT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0386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75029" y="258115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nettoyage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 est la première étape du retraitement d’un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instrument après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utilisation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Un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nettoyage incorrect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d'un instrument peut laisser pénétrer des saletés à l'extérieur et à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l'intérieur,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empêchant ainsi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 processus de désinfection et de stérilisation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6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1046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PRÉ-LAVAGE EST </a:t>
            </a:r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IMPORTANT</a:t>
            </a:r>
          </a:p>
          <a:p>
            <a:endParaRPr lang="it-IT" sz="10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fr-FR" dirty="0">
                <a:solidFill>
                  <a:srgbClr val="00BCB8"/>
                </a:solidFill>
                <a:latin typeface="Helvetica" panose="020B0604020202020204" pitchFamily="34" charset="0"/>
              </a:rPr>
              <a:t>Une Désinfection appropriée des Dispositifs Médicaux Réutilisables (DMR) est indispensable à l'obtention de l'état stérile.</a:t>
            </a:r>
            <a:endParaRPr lang="it-IT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4038600"/>
            <a:ext cx="7994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Réduit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considérablement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contamination microbienne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(BIOBARDEN)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Améliore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 contact entre l’agent désinfectant/stérilisant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et les micro-organismes infectieux restant sur les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Garantit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fonctionnalité et la longévité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 l'instrumentation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521872" y="2590800"/>
            <a:ext cx="8082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La phase de prélavage ne doit pas être négligée car elle permet d'éliminer les résidus de substances organiques et inorganiques des surfaces des dispositifs médicaux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it-IT" sz="16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Un 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bon </a:t>
            </a:r>
            <a:r>
              <a:rPr lang="it-IT" sz="16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nettoyage</a:t>
            </a:r>
            <a:r>
              <a:rPr lang="it-IT" sz="16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SYSTÈME DE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PRÉ-LAVAGE</a:t>
            </a:r>
          </a:p>
          <a:p>
            <a:r>
              <a:rPr lang="fr-FR" sz="2000" b="1" dirty="0">
                <a:solidFill>
                  <a:srgbClr val="0EC2B1"/>
                </a:solidFill>
                <a:latin typeface="Helvetica" pitchFamily="34" charset="0"/>
              </a:rPr>
              <a:t>Le nettoyage qui améliore les performances</a:t>
            </a:r>
            <a:endParaRPr lang="en-GB" sz="2000" b="1" dirty="0">
              <a:solidFill>
                <a:srgbClr val="0EC2B1"/>
              </a:solidFill>
              <a:latin typeface="Helvetica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3874233" cy="3642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est un nouveau système de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nettoyage révolutionnaire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pour le prétraitement de tous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les DMR avant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d'être soumis à des processus de lavage de désinfection et/ou de stérilisation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ts val="2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2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révolutionne la notion de nettoyage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DMR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car le traitement peut être effectué,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avec la même efficacité, sur toutes les typologies d'instruments, afin d'éliminer même les saletés les plus difficiles, augmentant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considérablement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les performances de l'ensemble du processus.</a:t>
            </a: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6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9" y="1371600"/>
            <a:ext cx="3892062" cy="695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La </a:t>
            </a:r>
            <a:r>
              <a:rPr lang="it-IT" sz="2000" b="1" dirty="0" err="1" smtClean="0">
                <a:solidFill>
                  <a:srgbClr val="0EC2B1"/>
                </a:solidFill>
                <a:latin typeface="Helvetica" pitchFamily="34" charset="0"/>
              </a:rPr>
              <a:t>Technologie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</a:p>
          <a:p>
            <a:pPr>
              <a:spcBef>
                <a:spcPts val="300"/>
              </a:spcBef>
            </a:pPr>
            <a:endParaRPr lang="it-IT" sz="800" b="1" i="1" dirty="0" smtClean="0">
              <a:solidFill>
                <a:srgbClr val="0EC2B1"/>
              </a:solidFill>
              <a:latin typeface="Arno Pro" panose="02020502040506020403" pitchFamily="18" charset="0"/>
            </a:endParaRPr>
          </a:p>
          <a:p>
            <a:pPr>
              <a:spcBef>
                <a:spcPts val="300"/>
              </a:spcBef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est un dispositif médical - certifié marqué CE - pour le prétraitement des DMR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avant de les soumettre à des processus de lavage de désinfection et/ou de stérilisation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en-GB" sz="8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ts val="2000"/>
              </a:lnSpc>
            </a:pPr>
            <a:endParaRPr lang="fr-FR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machine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utilise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du bicarbonate de sodium en granulés et de l'air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comprimé à 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basse pression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pour nettoyer tous les dispositifs médicaux réutilisables.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642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COMMENT CELA FONCTIONNE T-IL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Facile, rapide, 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efficace</a:t>
            </a:r>
          </a:p>
          <a:p>
            <a:endParaRPr lang="en-US" sz="16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 flux de bicarbonate de sodium avec une granulométrie contrôlée combiné avec  air et eau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est transporté à travers une pièce à main et  frappe la surface de manière uniforme et continue.</a:t>
            </a:r>
          </a:p>
          <a:p>
            <a:pPr>
              <a:lnSpc>
                <a:spcPts val="2000"/>
              </a:lnSpc>
            </a:pPr>
            <a:endParaRPr lang="fr-FR" sz="8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saleté est ainsi éliminée en profondeur, même des géométries les plus complexes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et avec les contaminants les plus adhérents.</a:t>
            </a:r>
          </a:p>
          <a:p>
            <a:pPr>
              <a:lnSpc>
                <a:spcPts val="2000"/>
              </a:lnSpc>
            </a:pPr>
            <a:endParaRPr lang="it-IT" sz="8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Grâce à une deuxième pièce à main, il est possible d'effectuer un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rinçage complet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l’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6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37708" y="2716832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AVANTAGE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TECHNOLOGIE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err="1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AVANTAGES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EFFICACE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SÛRE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ÉCONOMIQUE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2555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Empêche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contact direct entre l'opérateur et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contaminants dangereux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bicarbonate de sodium n'altère pas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mais préserve la surface des instruments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224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Élimination maximale des saletés difficiles -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os, ciments, colle et résidus de sang sec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– même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sur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les DMR avec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géométries complexes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11963" y="4173906"/>
            <a:ext cx="22667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Réduction significative sur le maintien des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DMR.</a:t>
            </a: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Prévention de l’usure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par oxydation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, corrosion, piqûres et biofilm prolongeant le cycle de vie des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DMR.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7" y="2999493"/>
            <a:ext cx="1287694" cy="112673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575" y="3114545"/>
            <a:ext cx="1500709" cy="99220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21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4678842" y="3393567"/>
            <a:ext cx="4091617" cy="3182757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54623" y="2914259"/>
            <a:ext cx="4124939" cy="366206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3947" y="3583434"/>
            <a:ext cx="362629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AVEC FORMES ET GÉOMÉTRIES COMPLEXES </a:t>
            </a:r>
            <a:r>
              <a:rPr lang="fr-FR" sz="1300" b="1" dirty="0" smtClean="0">
                <a:solidFill>
                  <a:schemeClr val="bg1"/>
                </a:solidFill>
                <a:latin typeface="Helvetica" pitchFamily="34" charset="0"/>
              </a:rPr>
              <a:t>COMME</a:t>
            </a:r>
            <a:r>
              <a:rPr lang="fr-FR" sz="1400" b="1" dirty="0" smtClean="0">
                <a:solidFill>
                  <a:schemeClr val="bg1"/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ENDOSCOPIQUES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CANNULÉS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ORTHOPÉDIQUES</a:t>
            </a:r>
            <a:endParaRPr lang="it-IT" sz="1200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D'ÉLECTROCHIRURGIE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DÉLICATS DE MICROCHIRURGIE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OPTIQUES RIGIDES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ROBOTIQUES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 NON SUBMERSIBLE</a:t>
            </a: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358346" y="10668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Efficacité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maximale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garantie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75446" y="3583434"/>
            <a:ext cx="3603277" cy="2456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FORTE SALETÉ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SALETÉ SÈCHE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DES PRATIQUES DE CAUTERISATION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INORGANIQUES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</a:t>
            </a:r>
            <a:r>
              <a:rPr lang="fr-FR" sz="1300" b="1" dirty="0" smtClean="0">
                <a:solidFill>
                  <a:schemeClr val="bg1"/>
                </a:solidFill>
                <a:latin typeface="Helvetica" pitchFamily="34" charset="0"/>
              </a:rPr>
              <a:t>D’OS</a:t>
            </a:r>
            <a:endParaRPr lang="fr-FR" sz="1300" b="1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 CIMENT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 COLLE</a:t>
            </a:r>
            <a:endParaRPr lang="it-IT" sz="13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0063"/>
            <a:ext cx="3205882" cy="6096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762" y="1542816"/>
            <a:ext cx="1561659" cy="116393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486900"/>
            <a:ext cx="1828800" cy="1253177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54624" y="2914259"/>
            <a:ext cx="414306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OUTILS CRITIQUES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81773" y="2934833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Helvetica" pitchFamily="34" charset="0"/>
              </a:rPr>
              <a:t>SALETÉ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 CRITIQUE 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381000" y="1353748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EFFICACITÉ 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EN COMPARAISON</a:t>
            </a:r>
            <a:endParaRPr lang="it-IT" sz="24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362200"/>
            <a:ext cx="6144926" cy="39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04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SÛRE</a:t>
            </a:r>
            <a:endParaRPr lang="it-IT" sz="2800" b="1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933993"/>
            <a:ext cx="4246485" cy="5103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Respect de l’environnement et sécurité des </a:t>
            </a:r>
            <a:r>
              <a:rPr lang="fr-FR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opérateurs</a:t>
            </a:r>
          </a:p>
          <a:p>
            <a:endParaRPr lang="fr-FR" sz="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Le traitement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garantit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 nettoyage efficace sans aucune substance agressive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fr-FR" sz="8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non-toxicité du bicarbonate de sodium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et l'isolation de la zone de travail qui évite tout contact avec des contaminants dangereux garantissent une sécurité maximale pour l'opérateur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Meilleure protection, sécurité des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opérateurs: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endParaRPr lang="en-GB" sz="8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Cabine fermée pour isoler la zone de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travail</a:t>
            </a: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Aucun contact avec des contaminants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dangereux</a:t>
            </a: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Gants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résistants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aux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coupures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ECONOMIQUE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115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AU-DELÀ DE TOUTES LES ATTENTES</a:t>
            </a: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traitement </a:t>
            </a:r>
            <a:r>
              <a:rPr lang="it-IT" sz="1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nettoie 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les instruments en profondeur et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élimine le biofilm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, prolongeant ainsi le cycle de vie des instruments.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Un nettoyage efficace empêche l’accumulation de dépôts de débris sur la surface des instruments, réduisant 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ainsi les dommages causés par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l’oxydation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aux instruments</a:t>
            </a:r>
            <a:r>
              <a:rPr lang="fr-FR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it-IT" sz="1000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L'oxydation crée des micro-trous sur les surfaces de DMR  dans le temps (piqûres)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, qui sont difficile, par fois impossible à nettoyer, ce qui affaiblit les instruments les conduisant à une rupture précoce</a:t>
            </a:r>
            <a:r>
              <a:rPr lang="en-US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BICARBONATE DE SODIUM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8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206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Précis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délicat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sûr</a:t>
            </a:r>
            <a:endParaRPr lang="it-IT" sz="22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fr-FR" sz="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L'efficacité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et la précision du traitement </a:t>
            </a:r>
            <a:r>
              <a:rPr lang="it-IT" sz="1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b="1" spc="10" baseline="4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sont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dues à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la combinaison de deux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forces: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l'action émolliente et mécanique du bicarbonate de sodium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GB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GRANULOMETRIE</a:t>
            </a:r>
          </a:p>
          <a:p>
            <a:pPr algn="ctr"/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CONTROLEE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NON 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ABRASIFS</a:t>
            </a:r>
          </a:p>
          <a:p>
            <a:pPr algn="ctr"/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NON CORROSIF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EFFICACE SUR</a:t>
            </a:r>
          </a:p>
          <a:p>
            <a:pPr algn="ctr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FORMES COMPLEXES ET SALETÉS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Précis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4965193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précision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traitement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provient de l'action constante et continue du bicarbonate de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sodium</a:t>
            </a:r>
            <a:r>
              <a:rPr lang="en-GB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: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projeté sur la surface, le bicarbonate est capable de frapper le même point de manière répétée et continue, encore et encore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Cette action rend le procédé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comparable au brossage mécanique à haute efficacité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 Les simulations montrent qu'une seconde de traitement avec le processus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équivaut à 40 secondes de brossage manuel. </a:t>
            </a:r>
          </a:p>
          <a:p>
            <a:pPr>
              <a:lnSpc>
                <a:spcPts val="2000"/>
              </a:lnSpc>
            </a:pPr>
            <a:endParaRPr lang="en-GB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À cela s'ajoute l'avantage de pouvoir traiter et éliminer tout type de contaminant de tout type d'instrument chirurgical réutilisable. 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EFFICACE SUR</a:t>
            </a:r>
          </a:p>
          <a:p>
            <a:pPr algn="ct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FORMES COMPLEXES ET SALETÉS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Délicat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7" y="2438400"/>
            <a:ext cx="4990923" cy="5704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L'air comprimé fournit l'énergie cinétique aux particules solides de bicarbonate de sodium qui agissent mécaniquement sur la surface de l'instrument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L’'étude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Département de Métallurgie de l'Université de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Trento montre que 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granules de bicarbonate de sodium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sont détruits par impact avec la surface en absorbant toute l'énergie cinétique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sans altérer ni endommager la surface traitée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Grâce à la présence d'eau, il opère une action "chimique" émolliente qui permet de maximiser la détersion à l'eau froide sans utiliser de produits chimiques dangereux.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NON ABRASIFS</a:t>
            </a:r>
          </a:p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NON CORROSIF</a:t>
            </a:r>
          </a:p>
        </p:txBody>
      </p:sp>
    </p:spTree>
    <p:extLst>
      <p:ext uri="{BB962C8B-B14F-4D97-AF65-F5344CB8AC3E}">
        <p14:creationId xmlns:p14="http://schemas.microsoft.com/office/powerpoint/2010/main" val="18440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Sûr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fr-FR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pour </a:t>
            </a:r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les </a:t>
            </a:r>
            <a:r>
              <a:rPr lang="fr-FR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026688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granulométrie spéciale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bicarbonate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SafeKlinic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spécialement étudiée pour réduire au minimum la poussière,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permet de traiter les cavités inférieures à 100 µ avec une grande efficacité et précision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et de fluxer tous les instruments des canules en maintenant leur perméabilité et en évitant ainsi le risque d'obstruction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Étant donné que le bicarbonate de sodium a un pH de 8, il peut être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éliminé dans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eaux usées après dissolution complète dans l'eau, sans pollution et/ou surcharge de la station d'épuration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it-IT" sz="3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en-GB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SAFEKlinic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n’est pas corrosif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et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il est biodégradable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8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MODÈLES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3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SUGGÉRER POUR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CSSD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.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SANS </a:t>
            </a: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CHARGEURS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400" b="1" dirty="0">
                <a:solidFill>
                  <a:srgbClr val="00BCB8"/>
                </a:solidFill>
                <a:latin typeface="Helvetica" panose="020B0604020202020204" pitchFamily="34" charset="0"/>
              </a:rPr>
              <a:t>. </a:t>
            </a: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TRAVAILLE EN POSITION ASSISE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400" b="1" dirty="0">
                <a:solidFill>
                  <a:srgbClr val="00BCB8"/>
                </a:solidFill>
                <a:latin typeface="Helvetica" panose="020B0604020202020204" pitchFamily="34" charset="0"/>
              </a:rPr>
              <a:t>.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PANNEAU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DE COMMANDE TACTILE INTERNE</a:t>
            </a:r>
            <a:endParaRPr lang="it-IT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22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CONNEXIONS ET MESURES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3"/>
          <a:srcRect b="48333"/>
          <a:stretch/>
        </p:blipFill>
        <p:spPr>
          <a:xfrm>
            <a:off x="495495" y="1905000"/>
            <a:ext cx="6075015" cy="23622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95" y="4343400"/>
            <a:ext cx="6075015" cy="21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31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STK 103 -113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est une solution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étudiée pour le prétraitement des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DMR dans la zone salle de la CSSD.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Principalement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utilisé pour les flux de travail lourds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, vous pouvez travailler tout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assise.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Grâce aux portes automatiques, aux chargeurs de plateaux et au panneau de commande tactile interne, vous pouvez travailler sans quitter le poste de travail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Possibilité de désinfecter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parois intérieures de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cabine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fin de journée de travail.</a:t>
            </a:r>
            <a:endParaRPr lang="en-GB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52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b="4444"/>
          <a:stretch/>
        </p:blipFill>
        <p:spPr>
          <a:xfrm>
            <a:off x="556807" y="2362201"/>
            <a:ext cx="7532585" cy="382906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405080" y="12911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2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63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SUGGERE POUR LES PETITES ESPACES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FAIBLE FLUX DE TRAVAIL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TRAVAIL DEBOUT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PANNEAU DE COMMANDE EXTERNE 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75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CONNEXIONS ET MESURES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53" y="2024756"/>
            <a:ext cx="5426047" cy="2024938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53" y="4142587"/>
            <a:ext cx="5426047" cy="247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99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375031" cy="340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STK 100 est une solution spécifiquement conçue pour le prétraitement des DMR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dans tous les contextes où le temps de stockage et/ou de transit est prolongé. 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éliminant tous les contaminants résiduels des DMR,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STK 100 empêche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 la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saleté de se déposer de façon permanente, prévenant ainsi l'oxydation ou la fixation de matière organique (biofilm).</a:t>
            </a:r>
          </a:p>
          <a:p>
            <a:pPr>
              <a:lnSpc>
                <a:spcPts val="2000"/>
              </a:lnSpc>
            </a:pPr>
            <a:endParaRPr lang="en-GB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 nettoyage immédiat de l'instrumentation permet également de réduire le stress causé par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alugénides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partiellement présents dans les fluides biologiques et physiologiques ou les médicaments administrés pendant l'intervention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717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114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machine trouve les emplacements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suivants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Stérilisation sous-centrale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Blocs opératoires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spécialisés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Laboratoires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de maintenance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Hôpitaux sans centrale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 stérilisation 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3622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17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ET BREVETS</a:t>
            </a:r>
          </a:p>
          <a:p>
            <a:pPr>
              <a:buClr>
                <a:srgbClr val="00BCB8"/>
              </a:buClr>
            </a:pPr>
            <a:r>
              <a:rPr lang="it-IT" sz="2000" b="1" dirty="0" err="1">
                <a:solidFill>
                  <a:srgbClr val="00BCB8"/>
                </a:solidFill>
                <a:latin typeface="Helvetica" panose="020B0604020202020204" pitchFamily="34" charset="0"/>
              </a:rPr>
              <a:t>Fabriqué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 en </a:t>
            </a:r>
            <a:r>
              <a:rPr lang="it-IT" sz="2000" b="1" dirty="0" err="1">
                <a:solidFill>
                  <a:srgbClr val="00BCB8"/>
                </a:solidFill>
                <a:latin typeface="Helvetica" panose="020B0604020202020204" pitchFamily="34" charset="0"/>
              </a:rPr>
              <a:t>Italie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les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Modèles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sont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certifié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et marqué CE en tant que Dispositif Médical de classe I,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conformément à la Directive Européenne 2017/745 / CEE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. 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détient 4 brevets déposés et reconnus.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fr-FR" sz="1600" b="1" dirty="0">
              <a:solidFill>
                <a:srgbClr val="3D3C3B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591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Bicarbonate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de </a:t>
            </a:r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4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de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et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09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AVANT ET APRES 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EXEMPLES DE NETTOYAGE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1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4993" r="17500" b="-3745"/>
          <a:stretch/>
        </p:blipFill>
        <p:spPr>
          <a:xfrm>
            <a:off x="0" y="1066800"/>
            <a:ext cx="4876800" cy="6028648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5178806" y="1066800"/>
            <a:ext cx="3718305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processus de nettoyage 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avec bicarbonate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 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</a:t>
            </a:r>
          </a:p>
          <a:p>
            <a:r>
              <a:rPr lang="it-IT" sz="2800" b="1" dirty="0" err="1" smtClean="0">
                <a:solidFill>
                  <a:srgbClr val="0EC2B1"/>
                </a:solidFill>
                <a:latin typeface="Helvetica" pitchFamily="34" charset="0"/>
              </a:rPr>
              <a:t>SAFECleanBox</a:t>
            </a:r>
            <a:endParaRPr lang="it-IT" sz="28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fr-FR" sz="1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dispositif médical qui utilise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le bicarbonate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 sodium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 granulés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et de l'air comprimé à basse pression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Une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solution de nettoyage révolutionnaire brevetée dans le monde entier des dispositifs médicaux réutilisables développée par </a:t>
            </a:r>
            <a:r>
              <a:rPr lang="fr-FR" sz="13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après huit ans de recherche, de tests et de coopération avec les principales universités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Italiennes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et les établissements de santé nationaux et étrangers.</a:t>
            </a:r>
            <a:endParaRPr lang="en-US" sz="1300" dirty="0">
              <a:latin typeface="Helvetica" panose="020B0604020202020204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2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PINCES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3" y="3509918"/>
            <a:ext cx="29788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le dos d'ACETABULUM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le dos d'ACETABULUM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81694" y="6479931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Oxydation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pince de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serrage</a:t>
            </a:r>
            <a:endParaRPr lang="it-IT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075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PERCEUSE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07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BIPOLAIRES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83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837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61179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83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PINCES</a:t>
            </a:r>
          </a:p>
          <a:p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837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2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 ENDOSCOPIQUE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239000" y="4112441"/>
            <a:ext cx="2133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LAPAROSCOPIQUES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827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ROBOT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ROBOT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ROBOT</a:t>
            </a: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8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séchés organiques fixés </a:t>
            </a:r>
            <a:r>
              <a:rPr lang="fr-FR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OPTIQUE RIGIDE 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4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TOUTES LES OPÉRATIONS DE NETTOYAGE</a:t>
            </a:r>
          </a:p>
          <a:p>
            <a:pPr algn="ctr"/>
            <a:r>
              <a:rPr lang="fr-FR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PEUT ÊTRE FAIT AVEC LA MÊME TECHNOLOGIE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209800" y="5591782"/>
            <a:ext cx="48006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CONFORTABLEMENT ASSIS</a:t>
            </a:r>
          </a:p>
          <a:p>
            <a:pPr algn="ctr"/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SANS PERTE DE TEMPS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98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09600" y="2774958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MERCI DE VOTRE ATTENTION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0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</TotalTime>
  <Words>1947</Words>
  <Application>Microsoft Office PowerPoint</Application>
  <PresentationFormat>Presentazione su schermo (4:3)</PresentationFormat>
  <Paragraphs>403</Paragraphs>
  <Slides>51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60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199</cp:revision>
  <dcterms:created xsi:type="dcterms:W3CDTF">2020-05-04T03:54:01Z</dcterms:created>
  <dcterms:modified xsi:type="dcterms:W3CDTF">2024-05-23T10:02:00Z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