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77" r:id="rId4"/>
    <p:sldId id="276" r:id="rId5"/>
    <p:sldId id="257" r:id="rId6"/>
    <p:sldId id="259" r:id="rId7"/>
    <p:sldId id="260" r:id="rId8"/>
    <p:sldId id="279" r:id="rId9"/>
    <p:sldId id="280" r:id="rId10"/>
    <p:sldId id="281" r:id="rId11"/>
    <p:sldId id="274" r:id="rId12"/>
    <p:sldId id="272" r:id="rId13"/>
    <p:sldId id="283" r:id="rId14"/>
    <p:sldId id="261" r:id="rId15"/>
    <p:sldId id="268" r:id="rId16"/>
    <p:sldId id="271" r:id="rId17"/>
    <p:sldId id="278" r:id="rId18"/>
    <p:sldId id="282" r:id="rId19"/>
    <p:sldId id="266" r:id="rId20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CB8"/>
    <a:srgbClr val="00A2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119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003761-CC5E-497B-93E6-1FC84832763C}" type="datetimeFigureOut">
              <a:rPr lang="it-IT" smtClean="0"/>
              <a:t>20/10/2020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0F8043-4955-44BE-BDB8-49E7BEE68B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5187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F8043-4955-44BE-BDB8-49E7BEE68B3B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4360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55" y="0"/>
            <a:ext cx="4770169" cy="6858000"/>
          </a:xfrm>
          <a:prstGeom prst="rect">
            <a:avLst/>
          </a:prstGeom>
        </p:spPr>
      </p:pic>
      <p:sp>
        <p:nvSpPr>
          <p:cNvPr id="10" name="text 1"/>
          <p:cNvSpPr txBox="1"/>
          <p:nvPr/>
        </p:nvSpPr>
        <p:spPr>
          <a:xfrm>
            <a:off x="5475136" y="3505200"/>
            <a:ext cx="3092323" cy="24622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000" b="1" spc="1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SAFECleanBox</a:t>
            </a:r>
            <a:endParaRPr lang="it-IT" sz="2000" b="1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Calibri"/>
            </a:endParaRPr>
          </a:p>
          <a:p>
            <a:r>
              <a:rPr lang="it-IT" sz="20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L</a:t>
            </a:r>
            <a:r>
              <a:rPr lang="it-IT" sz="20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a rivoluzionaria tecnologia per la pulizia dei Dispositivi Medici </a:t>
            </a:r>
            <a:r>
              <a:rPr lang="it-IT" sz="2000" b="1" spc="1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Riutilzizzabili</a:t>
            </a:r>
            <a:endParaRPr lang="it-IT" sz="2000" b="1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Calibri"/>
            </a:endParaRPr>
          </a:p>
          <a:p>
            <a:endParaRPr lang="it-IT" sz="2000" b="1" spc="1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Calibri"/>
            </a:endParaRPr>
          </a:p>
          <a:p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Calibri"/>
              </a:rPr>
              <a:t>STK113  - STK103</a:t>
            </a:r>
          </a:p>
          <a:p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Calibri"/>
              </a:rPr>
              <a:t>STK100</a:t>
            </a:r>
            <a:endParaRPr sz="2000" b="1" dirty="0">
              <a:solidFill>
                <a:srgbClr val="00BCB8"/>
              </a:solidFill>
              <a:latin typeface="Helvetica" pitchFamily="34" charset="0"/>
              <a:cs typeface="Calibri"/>
            </a:endParaRPr>
          </a:p>
        </p:txBody>
      </p:sp>
      <p:sp>
        <p:nvSpPr>
          <p:cNvPr id="14" name="object 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69138"/>
            <a:ext cx="2404411" cy="4572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386688" y="369138"/>
            <a:ext cx="34441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MEETING</a:t>
            </a:r>
          </a:p>
          <a:p>
            <a:r>
              <a:rPr lang="it-IT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24 SETTEMBRE 2020</a:t>
            </a:r>
          </a:p>
          <a:p>
            <a:r>
              <a:rPr lang="it-IT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Bicarjet</a:t>
            </a:r>
            <a:r>
              <a:rPr lang="it-IT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– Via nona strada, 4 - Padova</a:t>
            </a:r>
            <a:endParaRPr lang="it-IT" sz="10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7" t="4993" r="17500" b="-3745"/>
          <a:stretch/>
        </p:blipFill>
        <p:spPr>
          <a:xfrm>
            <a:off x="4495800" y="1143000"/>
            <a:ext cx="4648200" cy="5943600"/>
          </a:xfrm>
          <a:prstGeom prst="rect">
            <a:avLst/>
          </a:prstGeom>
        </p:spPr>
      </p:pic>
      <p:sp>
        <p:nvSpPr>
          <p:cNvPr id="30" name="CasellaDiTesto 29"/>
          <p:cNvSpPr txBox="1"/>
          <p:nvPr/>
        </p:nvSpPr>
        <p:spPr>
          <a:xfrm>
            <a:off x="381001" y="1066800"/>
            <a:ext cx="3886199" cy="7709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err="1" smtClean="0">
                <a:solidFill>
                  <a:srgbClr val="0EC2B1"/>
                </a:solidFill>
                <a:latin typeface="Helvetica" pitchFamily="34" charset="0"/>
              </a:rPr>
              <a:t>SAFECleanBox</a:t>
            </a:r>
            <a:endParaRPr lang="it-IT" sz="2800" b="1" dirty="0" smtClean="0">
              <a:solidFill>
                <a:srgbClr val="0EC2B1"/>
              </a:solidFill>
              <a:latin typeface="Helvetica" pitchFamily="34" charset="0"/>
            </a:endParaRPr>
          </a:p>
          <a:p>
            <a:r>
              <a:rPr lang="it-I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La tecnologia bicarbonato di sodio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Le </a:t>
            </a:r>
            <a:r>
              <a:rPr lang="en-US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SAFECleanBox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s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ono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dispositivi medici per la pulizia dei DMR 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che utilizzano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SAFEKlinic</a:t>
            </a:r>
            <a:r>
              <a:rPr lang="it-IT" sz="1400" spc="1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®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un composto specificatamente studiato di bicarbonato di sodio in granuli, veicolato con aria compressa a bassa pressione ed acqua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  <a:endParaRPr lang="en-US" sz="1400" spc="1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Sviluppata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con la </a:t>
            </a:r>
            <a:r>
              <a:rPr lang="en-US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collaborazione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di </a:t>
            </a:r>
            <a:r>
              <a:rPr lang="en-US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primarie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Università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e </a:t>
            </a:r>
            <a:r>
              <a:rPr lang="en-US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strutture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sanitarie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nazionali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e </a:t>
            </a:r>
            <a:r>
              <a:rPr lang="en-US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straniere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4 </a:t>
            </a:r>
            <a:r>
              <a:rPr lang="en-US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brevetti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internazionali</a:t>
            </a:r>
            <a:endParaRPr lang="en-US" sz="1400" b="1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8 </a:t>
            </a:r>
            <a:r>
              <a:rPr lang="en-US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anni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di </a:t>
            </a:r>
            <a:r>
              <a:rPr lang="en-US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ricerca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e </a:t>
            </a:r>
            <a:r>
              <a:rPr lang="en-US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sviluppo</a:t>
            </a:r>
            <a:endParaRPr lang="en-US" sz="1400" b="1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5" r="10006"/>
          <a:stretch/>
        </p:blipFill>
        <p:spPr>
          <a:xfrm>
            <a:off x="1988" y="990600"/>
            <a:ext cx="5469264" cy="47244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6"/>
          <a:stretch/>
        </p:blipFill>
        <p:spPr>
          <a:xfrm>
            <a:off x="5638800" y="1219200"/>
            <a:ext cx="3505200" cy="369504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638800" y="850955"/>
            <a:ext cx="3505200" cy="368245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638800" y="5105400"/>
            <a:ext cx="3505200" cy="1524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err="1" smtClean="0">
                <a:latin typeface="Helvetica" panose="020B0604020202020204" pitchFamily="34" charset="0"/>
              </a:rPr>
              <a:t>SAFECleanBox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2800" b="1" dirty="0" smtClean="0">
                <a:latin typeface="Helvetica" panose="020B0604020202020204" pitchFamily="34" charset="0"/>
              </a:rPr>
              <a:t>STK113</a:t>
            </a:r>
          </a:p>
          <a:p>
            <a:pPr algn="ctr"/>
            <a:r>
              <a:rPr lang="it-IT" sz="2800" b="1" dirty="0" smtClean="0">
                <a:latin typeface="Helvetica" panose="020B0604020202020204" pitchFamily="34" charset="0"/>
              </a:rPr>
              <a:t>STK103</a:t>
            </a:r>
            <a:endParaRPr lang="it-IT" sz="2800" b="1" dirty="0"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1398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43000"/>
            <a:ext cx="3352800" cy="50292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6" r="7190"/>
          <a:stretch/>
        </p:blipFill>
        <p:spPr>
          <a:xfrm>
            <a:off x="4648200" y="1300038"/>
            <a:ext cx="4495800" cy="38862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4648200" y="5334000"/>
            <a:ext cx="4495800" cy="1366962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err="1" smtClean="0">
                <a:latin typeface="Helvetica" panose="020B0604020202020204" pitchFamily="34" charset="0"/>
              </a:rPr>
              <a:t>SAFECleanBox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3200" b="1" dirty="0" smtClean="0">
                <a:latin typeface="Helvetica" panose="020B0604020202020204" pitchFamily="34" charset="0"/>
              </a:rPr>
              <a:t>STK100</a:t>
            </a:r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4648200" y="850955"/>
            <a:ext cx="4495800" cy="449084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3764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CasellaDiTesto 18"/>
          <p:cNvSpPr txBox="1"/>
          <p:nvPr/>
        </p:nvSpPr>
        <p:spPr>
          <a:xfrm>
            <a:off x="304800" y="990600"/>
            <a:ext cx="3733800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rgbClr val="0EC2B1"/>
                </a:solidFill>
                <a:latin typeface="Helvetica" pitchFamily="34" charset="0"/>
              </a:rPr>
              <a:t>UNICA</a:t>
            </a:r>
          </a:p>
          <a:p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Un’unica tecnologia per il </a:t>
            </a:r>
            <a:r>
              <a:rPr lang="it-IT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pre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-lavaggio di tutti i DMR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: strumenti da endoscopia, ottiche rigide, motori, </a:t>
            </a:r>
            <a:r>
              <a:rPr lang="it-IT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cannulati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, strumenti fragili, strumenti generici e specializzati.</a:t>
            </a:r>
            <a:endParaRPr lang="it-IT" sz="13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r>
              <a:rPr lang="it-IT" sz="2200" b="1" dirty="0" smtClean="0">
                <a:solidFill>
                  <a:srgbClr val="0EC2B1"/>
                </a:solidFill>
                <a:latin typeface="Helvetica" pitchFamily="34" charset="0"/>
              </a:rPr>
              <a:t>SICURA</a:t>
            </a:r>
            <a:endParaRPr lang="it-IT" sz="2200" b="1" dirty="0">
              <a:solidFill>
                <a:srgbClr val="0EC2B1"/>
              </a:solidFill>
              <a:latin typeface="Helvetica" pitchFamily="34" charset="0"/>
            </a:endParaRPr>
          </a:p>
          <a:p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Previene il contatto diretto dell’operatore con contaminanti pericolosi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.</a:t>
            </a:r>
            <a:endParaRPr lang="it-IT" sz="13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Il bicarbonato di sodio non altera ma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preserva  la superficie degli strumenti.</a:t>
            </a:r>
            <a:endParaRPr lang="it-IT" sz="13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endParaRPr lang="it-IT" sz="2000" b="1" dirty="0" smtClean="0">
              <a:solidFill>
                <a:srgbClr val="0EC2B1"/>
              </a:solidFill>
              <a:latin typeface="Helvetica" pitchFamily="34" charset="0"/>
            </a:endParaRPr>
          </a:p>
          <a:p>
            <a:r>
              <a:rPr lang="it-IT" sz="2200" b="1" dirty="0" smtClean="0">
                <a:solidFill>
                  <a:srgbClr val="0EC2B1"/>
                </a:solidFill>
                <a:latin typeface="Helvetica" pitchFamily="34" charset="0"/>
              </a:rPr>
              <a:t>EFFICACE</a:t>
            </a:r>
            <a:endParaRPr lang="it-IT" sz="2200" b="1" dirty="0">
              <a:solidFill>
                <a:srgbClr val="0EC2B1"/>
              </a:solidFill>
              <a:latin typeface="Helvetica" pitchFamily="34" charset="0"/>
            </a:endParaRPr>
          </a:p>
          <a:p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Rimuove lo sporco difficile da rimuovere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- cemento, osso, colle, sangue cauterizzato -  </a:t>
            </a:r>
            <a:endParaRPr lang="it-IT" sz="13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a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nche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dai DMR con geometrie complesse.</a:t>
            </a:r>
          </a:p>
          <a:p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r>
              <a:rPr lang="it-IT" sz="2200" b="1" dirty="0" smtClean="0">
                <a:solidFill>
                  <a:srgbClr val="0EC2B1"/>
                </a:solidFill>
                <a:latin typeface="Helvetica" pitchFamily="34" charset="0"/>
              </a:rPr>
              <a:t>ECONOMICO</a:t>
            </a:r>
            <a:endParaRPr lang="it-IT" sz="2200" b="1" dirty="0">
              <a:solidFill>
                <a:srgbClr val="0EC2B1"/>
              </a:solidFill>
              <a:latin typeface="Helvetica" pitchFamily="34" charset="0"/>
            </a:endParaRPr>
          </a:p>
          <a:p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Significante riduzione dei costi di manutenzione dei DMR. </a:t>
            </a:r>
          </a:p>
          <a:p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Previene l’usura da ossidazione, corrosione, </a:t>
            </a:r>
            <a:r>
              <a:rPr lang="it-IT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pitting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 e </a:t>
            </a:r>
            <a:r>
              <a:rPr lang="it-IT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biofilm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allungando il ciclo di vita dei DMR.</a:t>
            </a:r>
            <a:endParaRPr lang="it-IT" sz="13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endParaRPr lang="it-IT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1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3" name="Immagine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3" r="22416"/>
          <a:stretch/>
        </p:blipFill>
        <p:spPr>
          <a:xfrm>
            <a:off x="4191000" y="804538"/>
            <a:ext cx="4953000" cy="605346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572000" y="1143000"/>
            <a:ext cx="4325111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COME FUNZIONA</a:t>
            </a:r>
          </a:p>
          <a:p>
            <a:pPr>
              <a:lnSpc>
                <a:spcPct val="150000"/>
              </a:lnSpc>
            </a:pPr>
            <a:r>
              <a:rPr lang="it-IT" sz="2400" b="1" dirty="0" smtClean="0">
                <a:solidFill>
                  <a:srgbClr val="0EC2B1"/>
                </a:solidFill>
                <a:latin typeface="Helvetica" pitchFamily="34" charset="0"/>
              </a:rPr>
              <a:t>Facile ed efficiente</a:t>
            </a: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Grazie ad un manipolo dedicato, il 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flusso di bicarbonato 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colpisce la superficie 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dello strumento in 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modo uniforme e continuo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rimuovendo in profondità anche lo sporco più adeso da tutti gli strumenti, anche da quelli ritenuti particolarmente critici da pulire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it-IT" sz="14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L’efficacia e precisione del trattamento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BICARmed</a:t>
            </a:r>
            <a:r>
              <a:rPr lang="it-IT" sz="1200" spc="1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®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 è dovuta alla 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combinazione di due forze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: 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azione emolliente ed azione meccanica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del bicarbonato di sodio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SAFEKlinic</a:t>
            </a:r>
            <a:r>
              <a:rPr lang="it-IT" sz="1400" spc="1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®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it-IT" sz="1400" spc="1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27" name="Immagin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3" r="23248"/>
          <a:stretch/>
        </p:blipFill>
        <p:spPr>
          <a:xfrm>
            <a:off x="0" y="1219200"/>
            <a:ext cx="4038600" cy="5638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381000" y="1076322"/>
            <a:ext cx="862212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IL BICARBONATO SAFEKLINIC</a:t>
            </a:r>
          </a:p>
          <a:p>
            <a:r>
              <a:rPr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N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on corrosivo, completamente solubile e biodegradabile. </a:t>
            </a:r>
            <a:endParaRPr dirty="0">
              <a:solidFill>
                <a:srgbClr val="00BCB8"/>
              </a:solidFill>
              <a:latin typeface="Arial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396240" y="1981200"/>
            <a:ext cx="8262803" cy="27315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L’aria compressa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 fornisce 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l’energia cinetica 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alle particelle solide di bicarbonato di sodio che 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agiscono meccanicamente sulla superficie 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dello strumento.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600" b="1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Il 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bicarbonato si disintegra nell’impatto senza modificare 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 nessun modo la 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superficie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dello strumento e grazie alla presenza 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d’acqua opera un’azione “chimico” emolliente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 che permette di massimizzare la detersione con acqua fredda senza l’utilizzo di prodotti chimici pericolosi.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1100" spc="1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 marL="0">
              <a:lnSpc>
                <a:spcPct val="150000"/>
              </a:lnSpc>
              <a:spcAft>
                <a:spcPts val="600"/>
              </a:spcAft>
            </a:pPr>
            <a:endParaRPr sz="1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506" y="4052211"/>
            <a:ext cx="2237783" cy="2196189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4172047"/>
            <a:ext cx="2004150" cy="2228753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3032" y="3988053"/>
            <a:ext cx="2171472" cy="2412747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209800"/>
            <a:ext cx="6019800" cy="208533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381000" y="1076322"/>
            <a:ext cx="862212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LA FASE DI PULIZIA È IMPORTANTE</a:t>
            </a:r>
          </a:p>
          <a:p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L’adeguate pulizia dei DMR è condizione necessaria per ottenere sterilità. </a:t>
            </a:r>
            <a:endParaRPr dirty="0">
              <a:solidFill>
                <a:srgbClr val="00BCB8"/>
              </a:solidFill>
              <a:latin typeface="Arial"/>
              <a:cs typeface="Arial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609600" y="4495800"/>
            <a:ext cx="8077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 smtClean="0"/>
              <a:t>Riduce</a:t>
            </a:r>
            <a:r>
              <a:rPr lang="it-IT" dirty="0" smtClean="0"/>
              <a:t> </a:t>
            </a:r>
            <a:r>
              <a:rPr lang="it-IT" dirty="0"/>
              <a:t>drasticamente </a:t>
            </a:r>
            <a:r>
              <a:rPr lang="it-IT" b="1" dirty="0"/>
              <a:t>la contaminazione microbica </a:t>
            </a:r>
            <a:r>
              <a:rPr lang="it-IT" dirty="0"/>
              <a:t>(BIOBURDEN)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/>
              <a:t>Migliora il contatto fra l’agente disinfettante/sterilizzante </a:t>
            </a:r>
            <a:r>
              <a:rPr lang="it-IT" dirty="0"/>
              <a:t>e i microorganismi infettivi rimasti sulle superfici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Garantisce la </a:t>
            </a:r>
            <a:r>
              <a:rPr lang="it-IT" b="1" dirty="0"/>
              <a:t>funzionalità e </a:t>
            </a:r>
            <a:r>
              <a:rPr lang="it-IT" dirty="0"/>
              <a:t>la </a:t>
            </a:r>
            <a:r>
              <a:rPr lang="it-IT" b="1" dirty="0"/>
              <a:t>longevità dello strumentario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4542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5029200" y="2139940"/>
            <a:ext cx="3733800" cy="36164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381000" y="1076322"/>
            <a:ext cx="862212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LA FASE DI PULIZIA È IMPORTANTE</a:t>
            </a:r>
          </a:p>
          <a:p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Limiti dei tradizionali processi di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pre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-lavaggio </a:t>
            </a:r>
            <a:endParaRPr dirty="0">
              <a:solidFill>
                <a:srgbClr val="00BCB8"/>
              </a:solidFill>
              <a:latin typeface="Arial"/>
              <a:cs typeface="Arial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903" y="2057400"/>
            <a:ext cx="3722283" cy="369894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6234" y="3430623"/>
            <a:ext cx="3299732" cy="952500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5181600" y="2438400"/>
            <a:ext cx="3429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PROCESSO </a:t>
            </a:r>
          </a:p>
          <a:p>
            <a:pPr algn="ctr"/>
            <a:r>
              <a:rPr lang="it-I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TRADIZIONALE</a:t>
            </a:r>
          </a:p>
          <a:p>
            <a:pPr algn="ctr"/>
            <a:endParaRPr lang="it-IT" b="1" dirty="0">
              <a:latin typeface="Helvetica" panose="020B0604020202020204" pitchFamily="34" charset="0"/>
            </a:endParaRPr>
          </a:p>
          <a:p>
            <a:pPr algn="ctr"/>
            <a:endParaRPr lang="it-IT" b="1" dirty="0" smtClean="0">
              <a:latin typeface="Helvetica" panose="020B0604020202020204" pitchFamily="34" charset="0"/>
            </a:endParaRPr>
          </a:p>
          <a:p>
            <a:pPr algn="ctr"/>
            <a:endParaRPr lang="it-IT" b="1" dirty="0">
              <a:latin typeface="Helvetica" panose="020B0604020202020204" pitchFamily="34" charset="0"/>
            </a:endParaRPr>
          </a:p>
          <a:p>
            <a:pPr algn="ctr"/>
            <a:endParaRPr lang="it-IT" b="1" dirty="0" smtClean="0">
              <a:latin typeface="Helvetica" panose="020B0604020202020204" pitchFamily="34" charset="0"/>
            </a:endParaRPr>
          </a:p>
          <a:p>
            <a:pPr algn="ctr"/>
            <a:endParaRPr lang="it-IT" b="1" dirty="0">
              <a:latin typeface="Helvetica" panose="020B0604020202020204" pitchFamily="34" charset="0"/>
            </a:endParaRPr>
          </a:p>
          <a:p>
            <a:pPr algn="ctr"/>
            <a:endParaRPr lang="it-IT" sz="1400" b="1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3600" b="1" dirty="0" smtClean="0">
                <a:solidFill>
                  <a:schemeClr val="accent4">
                    <a:lumMod val="75000"/>
                  </a:schemeClr>
                </a:solidFill>
                <a:latin typeface="Helvetica" panose="020B0604020202020204" pitchFamily="34" charset="0"/>
              </a:rPr>
              <a:t>42%</a:t>
            </a:r>
            <a:endParaRPr lang="it-IT" sz="3600" b="1" dirty="0">
              <a:solidFill>
                <a:schemeClr val="accent4">
                  <a:lumMod val="7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442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5029200" y="2152321"/>
            <a:ext cx="3733800" cy="3616406"/>
          </a:xfrm>
          <a:prstGeom prst="rect">
            <a:avLst/>
          </a:prstGeom>
          <a:solidFill>
            <a:srgbClr val="00A2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381000" y="1076322"/>
            <a:ext cx="862212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LA FASE DI PULIZIA È IMPORTANTE</a:t>
            </a:r>
          </a:p>
          <a:p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Il processo BICARMED: massima efficacia su tutti i DMR</a:t>
            </a:r>
            <a:endParaRPr dirty="0">
              <a:solidFill>
                <a:srgbClr val="00BCB8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181600" y="2286000"/>
            <a:ext cx="3429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PROCESSO </a:t>
            </a:r>
          </a:p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BICARMED</a:t>
            </a:r>
          </a:p>
          <a:p>
            <a:pPr algn="ctr"/>
            <a:endParaRPr lang="it-IT" b="1" dirty="0">
              <a:latin typeface="Helvetica" panose="020B0604020202020204" pitchFamily="34" charset="0"/>
            </a:endParaRPr>
          </a:p>
          <a:p>
            <a:pPr algn="ctr"/>
            <a:endParaRPr lang="it-IT" b="1" dirty="0" smtClean="0">
              <a:latin typeface="Helvetica" panose="020B0604020202020204" pitchFamily="34" charset="0"/>
            </a:endParaRPr>
          </a:p>
          <a:p>
            <a:pPr algn="ctr"/>
            <a:endParaRPr lang="it-IT" b="1" dirty="0">
              <a:latin typeface="Helvetica" panose="020B0604020202020204" pitchFamily="34" charset="0"/>
            </a:endParaRPr>
          </a:p>
          <a:p>
            <a:pPr algn="ctr"/>
            <a:endParaRPr lang="it-IT" b="1" dirty="0" smtClean="0">
              <a:latin typeface="Helvetica" panose="020B0604020202020204" pitchFamily="34" charset="0"/>
            </a:endParaRPr>
          </a:p>
          <a:p>
            <a:pPr algn="ctr"/>
            <a:endParaRPr lang="it-IT" b="1" dirty="0">
              <a:latin typeface="Helvetica" panose="020B0604020202020204" pitchFamily="34" charset="0"/>
            </a:endParaRPr>
          </a:p>
          <a:p>
            <a:pPr algn="ctr"/>
            <a:endParaRPr lang="it-IT" sz="1400" b="1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3600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98%</a:t>
            </a:r>
            <a:endParaRPr lang="it-IT" sz="3600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366572" y="2209800"/>
            <a:ext cx="3048000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rgbClr val="00BCB8"/>
                </a:solidFill>
              </a:rPr>
              <a:t>MASSIMA EFFICACIA SU TUTTI I DMR  E  DI SPORCO</a:t>
            </a:r>
          </a:p>
          <a:p>
            <a:endParaRPr lang="it-IT" sz="900" b="1" dirty="0" smtClean="0">
              <a:solidFill>
                <a:srgbClr val="00BCB8"/>
              </a:solidFill>
            </a:endParaRPr>
          </a:p>
          <a:p>
            <a:endParaRPr lang="it-IT" sz="800" b="1" dirty="0" smtClean="0">
              <a:solidFill>
                <a:srgbClr val="00BCB8"/>
              </a:solidFill>
            </a:endParaRPr>
          </a:p>
          <a:p>
            <a:r>
              <a:rPr lang="it-IT" sz="1600" b="1" dirty="0" smtClean="0">
                <a:solidFill>
                  <a:srgbClr val="00BCB8"/>
                </a:solidFill>
              </a:rPr>
              <a:t>MANTINE INALTERATA LA SUPERFICIE DELLO STRUMENTO</a:t>
            </a:r>
          </a:p>
          <a:p>
            <a:endParaRPr lang="it-IT" sz="900" b="1" dirty="0" smtClean="0">
              <a:solidFill>
                <a:srgbClr val="00BCB8"/>
              </a:solidFill>
            </a:endParaRPr>
          </a:p>
          <a:p>
            <a:endParaRPr lang="it-IT" sz="900" b="1" dirty="0" smtClean="0">
              <a:solidFill>
                <a:srgbClr val="00BCB8"/>
              </a:solidFill>
            </a:endParaRPr>
          </a:p>
          <a:p>
            <a:r>
              <a:rPr lang="it-IT" sz="1600" b="1" dirty="0" smtClean="0">
                <a:solidFill>
                  <a:srgbClr val="00BCB8"/>
                </a:solidFill>
              </a:rPr>
              <a:t>PREVIENE OSSIDATURA E DEPOSITO DI BIOFILM</a:t>
            </a:r>
          </a:p>
          <a:p>
            <a:endParaRPr lang="it-IT" sz="800" b="1" dirty="0" smtClean="0">
              <a:solidFill>
                <a:srgbClr val="00BCB8"/>
              </a:solidFill>
            </a:endParaRPr>
          </a:p>
          <a:p>
            <a:endParaRPr lang="it-IT" sz="800" b="1" dirty="0">
              <a:solidFill>
                <a:srgbClr val="00BCB8"/>
              </a:solidFill>
            </a:endParaRPr>
          </a:p>
          <a:p>
            <a:r>
              <a:rPr lang="it-IT" sz="1600" b="1" dirty="0" smtClean="0">
                <a:solidFill>
                  <a:srgbClr val="00BCB8"/>
                </a:solidFill>
              </a:rPr>
              <a:t>SICREZZA PER L’OPERATORE</a:t>
            </a:r>
            <a:endParaRPr lang="it-IT" sz="1600" b="1" dirty="0">
              <a:solidFill>
                <a:srgbClr val="00BCB8"/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697" y="3196314"/>
            <a:ext cx="3022073" cy="850317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627" y="2152321"/>
            <a:ext cx="679553" cy="688321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774" y="3657600"/>
            <a:ext cx="737104" cy="723453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041" y="2880669"/>
            <a:ext cx="705139" cy="700731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320" y="4495800"/>
            <a:ext cx="688852" cy="702629"/>
          </a:xfrm>
          <a:prstGeom prst="rect">
            <a:avLst/>
          </a:prstGeom>
        </p:spPr>
      </p:pic>
      <p:sp>
        <p:nvSpPr>
          <p:cNvPr id="12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9831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457200" y="3200400"/>
            <a:ext cx="4067291" cy="3085877"/>
          </a:xfrm>
          <a:prstGeom prst="rect">
            <a:avLst/>
          </a:prstGeom>
          <a:solidFill>
            <a:srgbClr val="10D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" name="CasellaDiTesto 2"/>
          <p:cNvSpPr txBox="1"/>
          <p:nvPr/>
        </p:nvSpPr>
        <p:spPr>
          <a:xfrm>
            <a:off x="630749" y="3522433"/>
            <a:ext cx="3626292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bg1"/>
                </a:solidFill>
                <a:latin typeface="Helvetica" pitchFamily="34" charset="0"/>
              </a:rPr>
              <a:t>STRUMENTI CON GEOMETRIE COMPLESSE</a:t>
            </a:r>
            <a:r>
              <a:rPr lang="it-IT" sz="1400" dirty="0" smtClean="0">
                <a:solidFill>
                  <a:schemeClr val="bg1"/>
                </a:solidFill>
                <a:latin typeface="Helvetica" pitchFamily="34" charset="0"/>
              </a:rPr>
              <a:t>: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chemeClr val="bg1"/>
                </a:solidFill>
                <a:latin typeface="Helvetica" pitchFamily="34" charset="0"/>
              </a:rPr>
              <a:t>STRUMENTI DA ENDOSCOPIA</a:t>
            </a:r>
            <a:endParaRPr lang="it-IT" sz="1400" dirty="0">
              <a:solidFill>
                <a:schemeClr val="bg1"/>
              </a:solidFill>
              <a:latin typeface="Helvetica" pitchFamily="34" charset="0"/>
            </a:endParaRP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chemeClr val="bg1"/>
                </a:solidFill>
                <a:latin typeface="Helvetica" pitchFamily="34" charset="0"/>
              </a:rPr>
              <a:t>STRUMENTI CANNULATI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400" dirty="0" smtClean="0">
                <a:solidFill>
                  <a:schemeClr val="bg1"/>
                </a:solidFill>
                <a:latin typeface="Helvetica" pitchFamily="34" charset="0"/>
              </a:rPr>
              <a:t>STRUMENTI DA ORTOPEDIA</a:t>
            </a:r>
            <a:endParaRPr lang="it-IT" sz="1400" dirty="0">
              <a:solidFill>
                <a:schemeClr val="bg1"/>
              </a:solidFill>
              <a:latin typeface="Helvetica" pitchFamily="34" charset="0"/>
            </a:endParaRPr>
          </a:p>
          <a:p>
            <a:pPr marL="171450" lvl="0" indent="-171450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bg1"/>
                </a:solidFill>
                <a:latin typeface="Helvetica" pitchFamily="34" charset="0"/>
              </a:rPr>
              <a:t>STRUMENTI DA ELETTROCHIRURGIA</a:t>
            </a:r>
          </a:p>
          <a:p>
            <a:pPr marL="171450" lvl="0" indent="-171450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bg1"/>
                </a:solidFill>
                <a:latin typeface="Helvetica" pitchFamily="34" charset="0"/>
              </a:rPr>
              <a:t>STRUMENTI DA MICROCHIRURGIA</a:t>
            </a:r>
          </a:p>
          <a:p>
            <a:pPr marL="171450" lvl="0" indent="-171450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bg1"/>
                </a:solidFill>
                <a:latin typeface="Helvetica" pitchFamily="34" charset="0"/>
              </a:rPr>
              <a:t>OTTICHE RIGIDE</a:t>
            </a:r>
          </a:p>
          <a:p>
            <a:pPr marL="171450" lvl="0" indent="-171450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bg1"/>
                </a:solidFill>
                <a:latin typeface="Helvetica" pitchFamily="34" charset="0"/>
              </a:rPr>
              <a:t>STRUMENTAZIONE ROBOTICA</a:t>
            </a:r>
          </a:p>
          <a:p>
            <a:pPr marL="171450" indent="-171450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bg1"/>
                </a:solidFill>
                <a:latin typeface="Helvetica" pitchFamily="34" charset="0"/>
              </a:rPr>
              <a:t>STRUMENTI NON-IMMERGIBILI</a:t>
            </a:r>
          </a:p>
        </p:txBody>
      </p:sp>
      <p:sp>
        <p:nvSpPr>
          <p:cNvPr id="8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Rettangolo 13"/>
          <p:cNvSpPr/>
          <p:nvPr/>
        </p:nvSpPr>
        <p:spPr>
          <a:xfrm>
            <a:off x="4708574" y="3200400"/>
            <a:ext cx="4088687" cy="3085877"/>
          </a:xfrm>
          <a:prstGeom prst="rect">
            <a:avLst/>
          </a:prstGeom>
          <a:solidFill>
            <a:srgbClr val="10D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sz="1200" b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258337" y="1037517"/>
            <a:ext cx="5791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IL PROCESSO BICARMED</a:t>
            </a:r>
          </a:p>
          <a:p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Garantisce massima efficienza nel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pre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-lavaggio</a:t>
            </a:r>
            <a:endParaRPr lang="it-IT" dirty="0">
              <a:solidFill>
                <a:srgbClr val="00BCB8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4951280" y="3505200"/>
            <a:ext cx="434512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bg1"/>
                </a:solidFill>
                <a:latin typeface="Helvetica" pitchFamily="34" charset="0"/>
              </a:rPr>
              <a:t>SPORCO ABBONDANTE</a:t>
            </a:r>
          </a:p>
          <a:p>
            <a:pPr marL="171450" lvl="0" indent="-171450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bg1"/>
                </a:solidFill>
                <a:latin typeface="Helvetica" pitchFamily="34" charset="0"/>
              </a:rPr>
              <a:t>SPORCO SECCO</a:t>
            </a:r>
          </a:p>
          <a:p>
            <a:pPr marL="171450" lvl="0" indent="-171450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bg1"/>
                </a:solidFill>
                <a:latin typeface="Helvetica" pitchFamily="34" charset="0"/>
              </a:rPr>
              <a:t>RESIDUI DI CAUTERIZZAZIONE</a:t>
            </a:r>
          </a:p>
          <a:p>
            <a:pPr marL="171450" indent="-171450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bg1"/>
                </a:solidFill>
                <a:latin typeface="Helvetica" pitchFamily="34" charset="0"/>
              </a:rPr>
              <a:t> RESIDUI INORGANICI</a:t>
            </a:r>
          </a:p>
          <a:p>
            <a:pPr marL="171450" lvl="0" indent="-171450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bg1"/>
                </a:solidFill>
                <a:latin typeface="Helvetica" pitchFamily="34" charset="0"/>
              </a:rPr>
              <a:t>RESIDUI DI OSSO</a:t>
            </a:r>
          </a:p>
          <a:p>
            <a:pPr marL="171450" lvl="0" indent="-171450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bg1"/>
                </a:solidFill>
                <a:latin typeface="Helvetica" pitchFamily="34" charset="0"/>
              </a:rPr>
              <a:t>RESIDUI DI CEMENTO</a:t>
            </a:r>
          </a:p>
          <a:p>
            <a:pPr marL="171450" lvl="0" indent="-171450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bg1"/>
                </a:solidFill>
                <a:latin typeface="Helvetica" pitchFamily="34" charset="0"/>
              </a:rPr>
              <a:t>RESIDUI DI COLLA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0063"/>
            <a:ext cx="3205882" cy="609600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851554"/>
            <a:ext cx="1295400" cy="965485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1776181"/>
            <a:ext cx="1571814" cy="1077078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435805" y="2853258"/>
            <a:ext cx="4088686" cy="4001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bg1"/>
                </a:solidFill>
                <a:latin typeface="Helvetica" pitchFamily="34" charset="0"/>
              </a:rPr>
              <a:t>DMR Critici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4708575" y="2876490"/>
            <a:ext cx="4088686" cy="4001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bg1"/>
                </a:solidFill>
                <a:latin typeface="Helvetica" pitchFamily="34" charset="0"/>
              </a:rPr>
              <a:t>Sporchi critici</a:t>
            </a:r>
            <a:endParaRPr lang="it-IT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722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7" name="Immagin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392" y="1905000"/>
            <a:ext cx="6858000" cy="4743450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258336" y="1037517"/>
            <a:ext cx="6218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PROCESSI A CONFRONTO</a:t>
            </a:r>
          </a:p>
          <a:p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BICARMED rivoluziona il concetto di pulizia dei DMR</a:t>
            </a:r>
            <a:endParaRPr lang="it-IT" dirty="0">
              <a:solidFill>
                <a:srgbClr val="00BC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38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/>
          <p:cNvSpPr/>
          <p:nvPr/>
        </p:nvSpPr>
        <p:spPr>
          <a:xfrm>
            <a:off x="6107264" y="4267200"/>
            <a:ext cx="2590800" cy="121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19"/>
          <p:cNvSpPr/>
          <p:nvPr/>
        </p:nvSpPr>
        <p:spPr>
          <a:xfrm>
            <a:off x="3286539" y="4271484"/>
            <a:ext cx="2590800" cy="121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457200" y="4343400"/>
            <a:ext cx="2590800" cy="121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7" name="Immagin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258336" y="1037517"/>
            <a:ext cx="6218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VANTAGGI</a:t>
            </a:r>
          </a:p>
          <a:p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BICARMED rivoluziona il concetto di pulizia dei DMR</a:t>
            </a:r>
            <a:endParaRPr lang="it-IT" dirty="0">
              <a:solidFill>
                <a:srgbClr val="00BCB8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457200" y="2438400"/>
            <a:ext cx="2590800" cy="1905000"/>
          </a:xfrm>
          <a:prstGeom prst="rect">
            <a:avLst/>
          </a:prstGeom>
          <a:solidFill>
            <a:srgbClr val="00A2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3276600" y="2418038"/>
            <a:ext cx="2590800" cy="1849162"/>
          </a:xfrm>
          <a:prstGeom prst="rect">
            <a:avLst/>
          </a:prstGeom>
          <a:solidFill>
            <a:srgbClr val="00A2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6096000" y="2388883"/>
            <a:ext cx="2590800" cy="1878317"/>
          </a:xfrm>
          <a:prstGeom prst="rect">
            <a:avLst/>
          </a:prstGeom>
          <a:solidFill>
            <a:srgbClr val="00A2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/>
          <p:cNvSpPr txBox="1"/>
          <p:nvPr/>
        </p:nvSpPr>
        <p:spPr>
          <a:xfrm>
            <a:off x="571500" y="3581400"/>
            <a:ext cx="2362200" cy="1561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STRUMENTI PULITI,</a:t>
            </a:r>
          </a:p>
          <a:p>
            <a:r>
              <a:rPr lang="it-IT" sz="1600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PAZIENTI SICURI</a:t>
            </a:r>
          </a:p>
          <a:p>
            <a:endParaRPr lang="it-IT" sz="1600" b="1" dirty="0" smtClean="0">
              <a:solidFill>
                <a:schemeClr val="bg1"/>
              </a:solidFill>
              <a:latin typeface="Helvetica" panose="020B0604020202020204" pitchFamily="34" charset="0"/>
            </a:endParaRPr>
          </a:p>
          <a:p>
            <a:endParaRPr lang="it-IT" sz="1600" b="1" dirty="0" smtClean="0">
              <a:solidFill>
                <a:schemeClr val="bg1"/>
              </a:solidFill>
              <a:latin typeface="Helvetica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</a:rPr>
              <a:t>PULIZIA STRUMENTI CRITICI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</a:rPr>
              <a:t>PULIZIA SPORCHI CRITICI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3457161" y="3581399"/>
            <a:ext cx="2362200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LAVORO PROTETTO,</a:t>
            </a:r>
          </a:p>
          <a:p>
            <a:r>
              <a:rPr lang="it-IT" sz="1600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OPERATORE SICURO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600" b="1" dirty="0">
              <a:solidFill>
                <a:schemeClr val="bg1"/>
              </a:solidFill>
              <a:latin typeface="Helvetica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endParaRPr lang="it-IT" sz="1050" dirty="0" smtClean="0">
              <a:solidFill>
                <a:schemeClr val="tx1">
                  <a:lumMod val="95000"/>
                  <a:lumOff val="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</a:rPr>
              <a:t>CABINA </a:t>
            </a:r>
            <a:r>
              <a:rPr lang="it-IT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</a:rPr>
              <a:t>CHIUSA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</a:rPr>
              <a:t>NESSUN CONTATTO CON CONTAMINATI</a:t>
            </a:r>
          </a:p>
          <a:p>
            <a:endParaRPr lang="it-IT" sz="1600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6172200" y="3530025"/>
            <a:ext cx="2421636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RIDUZIONE DEI COSTI DI MANUTENZIONE</a:t>
            </a:r>
          </a:p>
          <a:p>
            <a:endParaRPr lang="it-IT" sz="1600" b="1" dirty="0">
              <a:solidFill>
                <a:schemeClr val="bg1"/>
              </a:solidFill>
              <a:latin typeface="Helvetica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endParaRPr lang="it-IT" sz="1050" dirty="0" smtClean="0">
              <a:solidFill>
                <a:schemeClr val="tx1">
                  <a:lumMod val="95000"/>
                  <a:lumOff val="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</a:rPr>
              <a:t>PREVIENE </a:t>
            </a:r>
            <a:r>
              <a:rPr lang="it-IT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</a:rPr>
              <a:t>L’OSSIDAZIONE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</a:rPr>
              <a:t>RIMUOVE IL BIOFILM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endParaRPr lang="it-IT" sz="1050" dirty="0">
              <a:solidFill>
                <a:schemeClr val="tx1">
                  <a:lumMod val="95000"/>
                  <a:lumOff val="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539425"/>
            <a:ext cx="1009650" cy="9906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2628899"/>
            <a:ext cx="1066800" cy="9525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6575" y="2565371"/>
            <a:ext cx="100965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536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457200" y="1066800"/>
            <a:ext cx="812152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QUALIT</a:t>
            </a:r>
            <a:r>
              <a:rPr lang="it-IT" sz="2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À DEL RISULTATO</a:t>
            </a:r>
            <a:endParaRPr sz="2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533400" y="1828800"/>
            <a:ext cx="4495800" cy="4662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1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Al di sopra di ogni aspettativa</a:t>
            </a:r>
          </a:p>
          <a:p>
            <a:pPr>
              <a:lnSpc>
                <a:spcPct val="150000"/>
              </a:lnSpc>
            </a:pPr>
            <a:endParaRPr lang="en-US" sz="14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Una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pulizia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efficace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previene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l’accumulo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di </a:t>
            </a:r>
            <a:r>
              <a:rPr lang="en-US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depositi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sulla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superficie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degli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strumenti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en-US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rallentando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danni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da </a:t>
            </a:r>
            <a:r>
              <a:rPr lang="en-US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ossidazione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  <a:endParaRPr lang="it-IT" sz="14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it-IT" sz="14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L’ossidazione crea nel tempo micro-fori sulla superficie dei DMR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(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pitting), 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di difficile se non </a:t>
            </a:r>
            <a:r>
              <a:rPr lang="en-US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impossibile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pulizia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en-US" sz="1400" spc="1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BICARmed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garantendo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una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pulizia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efficace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al 98% </a:t>
            </a:r>
            <a:r>
              <a:rPr lang="en-US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consente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di </a:t>
            </a:r>
            <a:r>
              <a:rPr lang="en-US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prevenire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l’ossidazione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en-US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allungando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il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ciclo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di vita </a:t>
            </a:r>
            <a:r>
              <a:rPr lang="en-US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degli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strumenti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endParaRPr sz="18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7" name="Immagin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190" y="1461984"/>
            <a:ext cx="3294533" cy="2200579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24" y="3900988"/>
            <a:ext cx="3287099" cy="219139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2775437" y="1596727"/>
            <a:ext cx="3182816" cy="440402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5961185" y="1590133"/>
            <a:ext cx="3182816" cy="4410617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3" t="19872" r="5535" b="12948"/>
          <a:stretch/>
        </p:blipFill>
        <p:spPr>
          <a:xfrm>
            <a:off x="437418" y="1590132"/>
            <a:ext cx="2123342" cy="240597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" t="34635" r="35788" b="29158"/>
          <a:stretch/>
        </p:blipFill>
        <p:spPr>
          <a:xfrm>
            <a:off x="224452" y="3598678"/>
            <a:ext cx="1734284" cy="137819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6" r="15011"/>
          <a:stretch/>
        </p:blipFill>
        <p:spPr>
          <a:xfrm>
            <a:off x="2973999" y="1891001"/>
            <a:ext cx="2769577" cy="261517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" t="-1" r="21417" b="2125"/>
          <a:stretch/>
        </p:blipFill>
        <p:spPr>
          <a:xfrm>
            <a:off x="6229116" y="1912328"/>
            <a:ext cx="2692879" cy="2593843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423371" y="5088145"/>
            <a:ext cx="2137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Residui organici depositati su OTTICA RIGIDA</a:t>
            </a:r>
            <a:endParaRPr lang="it-IT" sz="16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973998" y="5088145"/>
            <a:ext cx="276957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Prima 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del trattamento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228341" y="5088145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Dopo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il trattamento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text 1"/>
          <p:cNvSpPr txBox="1"/>
          <p:nvPr/>
        </p:nvSpPr>
        <p:spPr>
          <a:xfrm>
            <a:off x="404191" y="1018703"/>
            <a:ext cx="812152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QUALIT</a:t>
            </a:r>
            <a:r>
              <a:rPr lang="it-IT" sz="2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À DEL RISULTATO</a:t>
            </a:r>
            <a:endParaRPr sz="2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439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Residuo organico su PINZA ENDOSCOPICA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6"/>
          <a:stretch/>
        </p:blipFill>
        <p:spPr>
          <a:xfrm>
            <a:off x="4098918" y="1219200"/>
            <a:ext cx="2835282" cy="221118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38" y="1219200"/>
            <a:ext cx="2946862" cy="2211185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329738" y="3505200"/>
            <a:ext cx="29468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Prima 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del trattamento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98" y="4114800"/>
            <a:ext cx="2929702" cy="219318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7" b="14416"/>
          <a:stretch/>
        </p:blipFill>
        <p:spPr>
          <a:xfrm>
            <a:off x="4085817" y="4114800"/>
            <a:ext cx="2772183" cy="2155473"/>
          </a:xfrm>
          <a:prstGeom prst="rect">
            <a:avLst/>
          </a:prstGeom>
        </p:spPr>
      </p:pic>
      <p:sp>
        <p:nvSpPr>
          <p:cNvPr id="22" name="CasellaDiTesto 21"/>
          <p:cNvSpPr txBox="1"/>
          <p:nvPr/>
        </p:nvSpPr>
        <p:spPr>
          <a:xfrm>
            <a:off x="4024023" y="3474177"/>
            <a:ext cx="30287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Dopo 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il trattamento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CasellaDiTesto 27"/>
          <p:cNvSpPr txBox="1"/>
          <p:nvPr/>
        </p:nvSpPr>
        <p:spPr>
          <a:xfrm>
            <a:off x="3936023" y="6400800"/>
            <a:ext cx="30287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Dopo 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il trattamento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177338" y="6465976"/>
            <a:ext cx="29468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Prima 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del trattamento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7419954" y="3962400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Residuo organico su PINZA ENDOSCOPICA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274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Residuo organico su FRESA ACETABOLO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329738" y="3505200"/>
            <a:ext cx="29468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Prima 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del trattamento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24023" y="3474177"/>
            <a:ext cx="30287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Dopo 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il trattamento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CasellaDiTesto 27"/>
          <p:cNvSpPr txBox="1"/>
          <p:nvPr/>
        </p:nvSpPr>
        <p:spPr>
          <a:xfrm>
            <a:off x="3936023" y="6400800"/>
            <a:ext cx="30287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Dopo 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il trattamento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177338" y="6465976"/>
            <a:ext cx="29468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Prima 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del trattamento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7419954" y="3962400"/>
            <a:ext cx="17240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Residuo organico su PINZA DA LAPAROSCOPIA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1" t="9267" r="11060" b="10422"/>
          <a:stretch/>
        </p:blipFill>
        <p:spPr>
          <a:xfrm>
            <a:off x="672610" y="1192511"/>
            <a:ext cx="2375389" cy="2205718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1" t="12222" r="18482" b="20000"/>
          <a:stretch/>
        </p:blipFill>
        <p:spPr>
          <a:xfrm>
            <a:off x="4471576" y="1251165"/>
            <a:ext cx="2133600" cy="21336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191" y="4175649"/>
            <a:ext cx="2201956" cy="225773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8339" y="4250557"/>
            <a:ext cx="2280073" cy="208000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62200" y="5470950"/>
            <a:ext cx="1207377" cy="1008409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60464" y="5366301"/>
            <a:ext cx="1182688" cy="104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378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42732" y="986649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Residuo organico su PINZA BIPOLARE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329738" y="3505200"/>
            <a:ext cx="29468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Prima 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del trattamento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24023" y="3474177"/>
            <a:ext cx="30287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Dopo 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il trattamento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CasellaDiTesto 27"/>
          <p:cNvSpPr txBox="1"/>
          <p:nvPr/>
        </p:nvSpPr>
        <p:spPr>
          <a:xfrm>
            <a:off x="3936023" y="6400800"/>
            <a:ext cx="30287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Dopo 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il trattamento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177338" y="6465976"/>
            <a:ext cx="29468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Prima 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del trattamento </a:t>
            </a:r>
            <a:r>
              <a:rPr lang="it-IT" sz="13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7419954" y="3962400"/>
            <a:ext cx="17240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Residuo organico su ROBOTICA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CURVED SCISSOR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324" y="1105656"/>
            <a:ext cx="753676" cy="2343462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2692" y="1010965"/>
            <a:ext cx="961908" cy="796632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4247" y="1828800"/>
            <a:ext cx="980353" cy="855923"/>
          </a:xfrm>
          <a:prstGeom prst="rect">
            <a:avLst/>
          </a:prstGeom>
        </p:spPr>
      </p:pic>
      <p:pic>
        <p:nvPicPr>
          <p:cNvPr id="31" name="Immagin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4120" y="2743200"/>
            <a:ext cx="1000480" cy="770370"/>
          </a:xfrm>
          <a:prstGeom prst="rect">
            <a:avLst/>
          </a:prstGeom>
        </p:spPr>
      </p:pic>
      <p:pic>
        <p:nvPicPr>
          <p:cNvPr id="32" name="Immagine 31"/>
          <p:cNvPicPr>
            <a:picLocks noChangeAspect="1"/>
          </p:cNvPicPr>
          <p:nvPr/>
        </p:nvPicPr>
        <p:blipFill rotWithShape="1">
          <a:blip r:embed="rId7"/>
          <a:srcRect r="26224" b="26667"/>
          <a:stretch/>
        </p:blipFill>
        <p:spPr>
          <a:xfrm>
            <a:off x="4067292" y="1093117"/>
            <a:ext cx="938213" cy="2356001"/>
          </a:xfrm>
          <a:prstGeom prst="rect">
            <a:avLst/>
          </a:prstGeom>
        </p:spPr>
      </p:pic>
      <p:pic>
        <p:nvPicPr>
          <p:cNvPr id="33" name="Immagine 32"/>
          <p:cNvPicPr>
            <a:picLocks noChangeAspect="1"/>
          </p:cNvPicPr>
          <p:nvPr/>
        </p:nvPicPr>
        <p:blipFill rotWithShape="1">
          <a:blip r:embed="rId8"/>
          <a:srcRect b="19869"/>
          <a:stretch/>
        </p:blipFill>
        <p:spPr>
          <a:xfrm>
            <a:off x="5371637" y="1842838"/>
            <a:ext cx="952963" cy="834836"/>
          </a:xfrm>
          <a:prstGeom prst="rect">
            <a:avLst/>
          </a:prstGeom>
        </p:spPr>
      </p:pic>
      <p:pic>
        <p:nvPicPr>
          <p:cNvPr id="34" name="Immagine 33"/>
          <p:cNvPicPr>
            <a:picLocks noChangeAspect="1"/>
          </p:cNvPicPr>
          <p:nvPr/>
        </p:nvPicPr>
        <p:blipFill rotWithShape="1">
          <a:blip r:embed="rId9"/>
          <a:srcRect t="25473"/>
          <a:stretch/>
        </p:blipFill>
        <p:spPr>
          <a:xfrm>
            <a:off x="5345196" y="985986"/>
            <a:ext cx="979403" cy="821611"/>
          </a:xfrm>
          <a:prstGeom prst="rect">
            <a:avLst/>
          </a:prstGeom>
        </p:spPr>
      </p:pic>
      <p:pic>
        <p:nvPicPr>
          <p:cNvPr id="35" name="Immagine 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69713" y="2729122"/>
            <a:ext cx="954886" cy="785546"/>
          </a:xfrm>
          <a:prstGeom prst="rect">
            <a:avLst/>
          </a:prstGeom>
        </p:spPr>
      </p:pic>
      <p:pic>
        <p:nvPicPr>
          <p:cNvPr id="36" name="Immagine 3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9675" y="4245996"/>
            <a:ext cx="2390121" cy="2004983"/>
          </a:xfrm>
          <a:prstGeom prst="rect">
            <a:avLst/>
          </a:prstGeom>
        </p:spPr>
      </p:pic>
      <p:pic>
        <p:nvPicPr>
          <p:cNvPr id="37" name="Immagine 36"/>
          <p:cNvPicPr>
            <a:picLocks noChangeAspect="1"/>
          </p:cNvPicPr>
          <p:nvPr/>
        </p:nvPicPr>
        <p:blipFill rotWithShape="1">
          <a:blip r:embed="rId12"/>
          <a:srcRect t="2697" b="5181"/>
          <a:stretch/>
        </p:blipFill>
        <p:spPr>
          <a:xfrm>
            <a:off x="4048998" y="4267200"/>
            <a:ext cx="2526630" cy="182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625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1828800" y="2667000"/>
            <a:ext cx="5855770" cy="143218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“Si </a:t>
            </a:r>
            <a:r>
              <a:rPr lang="en-US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può</a:t>
            </a:r>
            <a:r>
              <a:rPr lang="en-US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en-US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pulire</a:t>
            </a:r>
            <a:r>
              <a:rPr lang="en-US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en-US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senza</a:t>
            </a:r>
            <a:r>
              <a:rPr lang="en-US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en-US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sterilizzare</a:t>
            </a:r>
            <a:r>
              <a:rPr lang="en-US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,</a:t>
            </a:r>
            <a:endParaRPr lang="en-US" sz="24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 algn="ctr">
              <a:lnSpc>
                <a:spcPct val="150000"/>
              </a:lnSpc>
            </a:pPr>
            <a:r>
              <a:rPr lang="en-US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ma non </a:t>
            </a:r>
            <a:r>
              <a:rPr lang="en-US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si</a:t>
            </a:r>
            <a:r>
              <a:rPr lang="en-US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en-US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può</a:t>
            </a:r>
            <a:r>
              <a:rPr lang="en-US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en-US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sterilizzare</a:t>
            </a:r>
            <a:r>
              <a:rPr lang="en-US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en-US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senza</a:t>
            </a:r>
            <a:r>
              <a:rPr lang="en-US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en-US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pulire</a:t>
            </a:r>
            <a:r>
              <a:rPr lang="en-US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.</a:t>
            </a:r>
          </a:p>
          <a:p>
            <a:pPr algn="r">
              <a:lnSpc>
                <a:spcPct val="150000"/>
              </a:lnSpc>
            </a:pPr>
            <a:r>
              <a:rPr lang="en-US" sz="16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Spaulding, 1957</a:t>
            </a:r>
            <a:endParaRPr lang="en-US" sz="1600" b="1" spc="1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620</TotalTime>
  <Words>765</Words>
  <Application>Microsoft Office PowerPoint</Application>
  <PresentationFormat>Presentazione su schermo (4:3)</PresentationFormat>
  <Paragraphs>173</Paragraphs>
  <Slides>19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4" baseType="lpstr">
      <vt:lpstr>Arial</vt:lpstr>
      <vt:lpstr>Calibri</vt:lpstr>
      <vt:lpstr>Courier New</vt:lpstr>
      <vt:lpstr>Helvetica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Marketing</dc:creator>
  <cp:lastModifiedBy>Administrator@BJnetwork.lan</cp:lastModifiedBy>
  <cp:revision>65</cp:revision>
  <dcterms:created xsi:type="dcterms:W3CDTF">2020-05-04T03:54:01Z</dcterms:created>
  <dcterms:modified xsi:type="dcterms:W3CDTF">2020-10-20T07:51:53Z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2020-05-04T00:00:00Z</vt:filetime>
  </property>
  <property fmtid="{D5CDD505-2E9C-101B-9397-08002B2CF9AE}" pid="3" name="LastSaved">
    <vt:filetime>2020-05-04T00:00:00Z</vt:filetime>
  </property>
</Properties>
</file>