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38" r:id="rId2"/>
    <p:sldId id="344" r:id="rId3"/>
    <p:sldId id="278" r:id="rId4"/>
    <p:sldId id="279" r:id="rId5"/>
    <p:sldId id="331" r:id="rId6"/>
    <p:sldId id="302" r:id="rId7"/>
    <p:sldId id="303" r:id="rId8"/>
    <p:sldId id="304" r:id="rId9"/>
    <p:sldId id="258" r:id="rId10"/>
    <p:sldId id="259" r:id="rId11"/>
    <p:sldId id="325" r:id="rId12"/>
    <p:sldId id="306" r:id="rId13"/>
    <p:sldId id="274" r:id="rId14"/>
    <p:sldId id="300" r:id="rId15"/>
    <p:sldId id="323" r:id="rId16"/>
    <p:sldId id="334" r:id="rId17"/>
    <p:sldId id="261" r:id="rId18"/>
    <p:sldId id="324" r:id="rId19"/>
    <p:sldId id="305" r:id="rId20"/>
    <p:sldId id="308" r:id="rId21"/>
    <p:sldId id="307" r:id="rId22"/>
    <p:sldId id="309" r:id="rId23"/>
    <p:sldId id="326" r:id="rId24"/>
    <p:sldId id="296" r:id="rId25"/>
    <p:sldId id="297" r:id="rId26"/>
    <p:sldId id="329" r:id="rId27"/>
    <p:sldId id="332" r:id="rId28"/>
    <p:sldId id="339" r:id="rId29"/>
    <p:sldId id="340" r:id="rId30"/>
    <p:sldId id="298" r:id="rId31"/>
    <p:sldId id="328" r:id="rId32"/>
    <p:sldId id="317" r:id="rId33"/>
    <p:sldId id="318" r:id="rId34"/>
    <p:sldId id="330" r:id="rId35"/>
    <p:sldId id="336" r:id="rId36"/>
    <p:sldId id="337" r:id="rId37"/>
    <p:sldId id="327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57" r:id="rId51"/>
    <p:sldId id="341" r:id="rId52"/>
    <p:sldId id="343" r:id="rId53"/>
    <p:sldId id="269" r:id="rId54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95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28/05/2024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27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</a:p>
          <a:p>
            <a:r>
              <a:rPr lang="it-IT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Month</a:t>
            </a:r>
            <a:r>
              <a:rPr lang="it-IT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 12</a:t>
            </a:r>
            <a:r>
              <a:rPr lang="it-IT" b="1" spc="10" baseline="2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th</a:t>
            </a:r>
            <a:r>
              <a:rPr lang="it-IT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Calibri"/>
              </a:rPr>
              <a:t> 2024</a:t>
            </a:r>
            <a:endParaRPr lang="it-IT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Calibri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131872" y="4520776"/>
            <a:ext cx="36998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spc="10" dirty="0" err="1">
                <a:solidFill>
                  <a:schemeClr val="bg1"/>
                </a:solidFill>
                <a:latin typeface="Helvetica" pitchFamily="34" charset="0"/>
                <a:cs typeface="Calibri"/>
              </a:rPr>
              <a:t>Ein</a:t>
            </a:r>
            <a:r>
              <a:rPr lang="it-IT" sz="2000" b="1" spc="10" dirty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revolutionäres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>
                <a:solidFill>
                  <a:schemeClr val="bg1"/>
                </a:solidFill>
                <a:latin typeface="Helvetica" pitchFamily="34" charset="0"/>
                <a:cs typeface="Calibri"/>
              </a:rPr>
              <a:t>Reinigungssystem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f</a:t>
            </a:r>
            <a:r>
              <a:rPr lang="de-DE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ür</a:t>
            </a:r>
            <a:r>
              <a:rPr lang="de-DE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de-DE" sz="2000" b="1" spc="10" dirty="0">
                <a:solidFill>
                  <a:schemeClr val="bg1"/>
                </a:solidFill>
                <a:latin typeface="Helvetica" pitchFamily="34" charset="0"/>
                <a:cs typeface="Calibri"/>
              </a:rPr>
              <a:t>wiederverwendbare </a:t>
            </a:r>
            <a:r>
              <a:rPr lang="de-DE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Medizinprodukte</a:t>
            </a:r>
            <a:endParaRPr lang="it-IT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5720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360" y="1524000"/>
            <a:ext cx="1160461" cy="48006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900821" y="1828800"/>
            <a:ext cx="324318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JAHRE ERFAHRUNG</a:t>
            </a: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FÜR </a:t>
            </a:r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ATRIUMBICARBONAT</a:t>
            </a:r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</a:t>
            </a:r>
            <a:r>
              <a:rPr lang="it-IT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HERSTELLUNGSWERKE</a:t>
            </a:r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66102" y="2590800"/>
            <a:ext cx="3596298" cy="220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66102" y="1347029"/>
            <a:ext cx="3276600" cy="10361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en-US" sz="2800" b="1" dirty="0" smtClean="0">
                <a:solidFill>
                  <a:schemeClr val="bg1"/>
                </a:solidFill>
                <a:latin typeface="Helvetica" pitchFamily="34" charset="0"/>
              </a:rPr>
              <a:t>ÜBER BICARjet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en-US" b="1" dirty="0" smtClean="0">
                <a:solidFill>
                  <a:srgbClr val="0099CC"/>
                </a:solidFill>
                <a:latin typeface="Helvetica" pitchFamily="34" charset="0"/>
              </a:rPr>
              <a:t>Natriumbikarbonat-Systeme </a:t>
            </a:r>
            <a:endParaRPr lang="de-DE" altLang="en-US" b="1" dirty="0">
              <a:solidFill>
                <a:srgbClr val="0099CC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497735" y="-56820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400" b="1" dirty="0" err="1">
                <a:solidFill>
                  <a:srgbClr val="0099CC"/>
                </a:solidFill>
                <a:latin typeface="Helvetica" pitchFamily="34" charset="0"/>
              </a:rPr>
              <a:t>Industrieabteilung</a:t>
            </a:r>
            <a:endParaRPr lang="it-IT" sz="24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85" y="407646"/>
            <a:ext cx="2606581" cy="495642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36027" y="1452678"/>
            <a:ext cx="4076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Medizinische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Abteilung</a:t>
            </a:r>
            <a:endParaRPr lang="it-IT" sz="2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6" y="407646"/>
            <a:ext cx="2482864" cy="7219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91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ÜBER </a:t>
            </a:r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 err="1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Medizinische</a:t>
            </a: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b="1" spc="10" dirty="0" err="1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Abteilung</a:t>
            </a: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 von BICARjet</a:t>
            </a: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en-GB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" panose="0205050205050A020403" pitchFamily="18" charset="0"/>
                <a:cs typeface="Arial"/>
              </a:rPr>
              <a:t>med </a:t>
            </a:r>
            <a:r>
              <a:rPr lang="en-GB" sz="1000" spc="10" baseline="7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Division was created 10 years ago applying the experience of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en-GB" sz="12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jet</a:t>
            </a:r>
            <a:r>
              <a:rPr lang="en-GB" sz="1400" spc="10" baseline="7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RMD’s cleaning: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PARTNERSCHAFT MIT DER UNIVERSITÄT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VON KRANKENHÄUSERN GETESTET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INTERNATIONALE PATENTE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JAHRE F&amp;E</a:t>
            </a:r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8956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609600" y="3810000"/>
            <a:ext cx="7086600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de-DE" altLang="en-US" sz="3600" b="1" dirty="0" smtClean="0">
                <a:solidFill>
                  <a:schemeClr val="bg1"/>
                </a:solidFill>
                <a:latin typeface="Helvetica" pitchFamily="34" charset="0"/>
              </a:rPr>
              <a:t>-VORWASCHUNG </a:t>
            </a:r>
            <a:r>
              <a:rPr lang="de-DE" altLang="en-US" sz="3600" b="1" dirty="0">
                <a:solidFill>
                  <a:schemeClr val="bg1"/>
                </a:solidFill>
                <a:latin typeface="Helvetica" pitchFamily="34" charset="0"/>
              </a:rPr>
              <a:t>DIE NEUE ART DER REINIGUNG </a:t>
            </a: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DAS VORWASCHEN IST WICHTING</a:t>
            </a:r>
            <a:endParaRPr lang="it-IT" sz="22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de-DE" sz="17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Um </a:t>
            </a:r>
            <a:r>
              <a:rPr lang="de-DE" sz="17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Sterilität zu gewährleisten, ist eine ausreichende Reinigung </a:t>
            </a:r>
            <a:r>
              <a:rPr lang="de-DE" sz="17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erforderlich.</a:t>
            </a:r>
            <a:r>
              <a:rPr lang="it-IT" sz="17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sz="1700"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889132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60375" y="2132191"/>
            <a:ext cx="82264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Die Reinigung ist der erste Schritt bei der Wiederaufbereitung eines Geräts nach dem Gebrauch.</a:t>
            </a:r>
          </a:p>
          <a:p>
            <a:pPr>
              <a:spcAft>
                <a:spcPts val="0"/>
              </a:spcAft>
            </a:pPr>
            <a:endParaRPr lang="de-DE" sz="8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Durch unsachgemäße Reinigung eines Instruments kann Schmutzmaterial außerhalb und innerhalb des Geräts eindringen und den Desinfektions- und Sterilisationsprozess verhindern.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11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DAS VORWASCHEN IST WICHTIG</a:t>
            </a:r>
            <a:endParaRPr lang="it-IT" sz="22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95495" y="3801034"/>
            <a:ext cx="756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Drastisch 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reduzierte mikrobielle Kontamination </a:t>
            </a: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(BIOBARDEN</a:t>
            </a:r>
            <a:r>
              <a:rPr lang="de-DE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Verbessert 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den Kontakt zwischen </a:t>
            </a: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dem Desinfektions-/Sterilisationsmittel 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und auf den Oberflächen verbleibenden infektiösen </a:t>
            </a:r>
            <a:r>
              <a:rPr lang="de-D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Mikroorganismen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Garantiert 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die Funktionalität und Langlebigkeit der Instrumente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521871" y="2590800"/>
            <a:ext cx="81092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Die Vorwaschphase ist wichtig, weil sie Rückstände organischer und anorganischer Substanzen von den Oberflächen von Medizinprodukten entfernt. </a:t>
            </a:r>
            <a:endParaRPr lang="de-DE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Ordnungsgemäße Reinigung: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28137" y="1644014"/>
            <a:ext cx="8607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Sum </a:t>
            </a:r>
            <a:r>
              <a:rPr lang="en-GB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Sterilität</a:t>
            </a:r>
            <a:r>
              <a:rPr lang="en-GB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zu</a:t>
            </a:r>
            <a:r>
              <a:rPr lang="en-GB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gewährleisten</a:t>
            </a:r>
            <a:r>
              <a:rPr lang="en-GB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ist</a:t>
            </a:r>
            <a:r>
              <a:rPr lang="en-GB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eine</a:t>
            </a:r>
            <a:r>
              <a:rPr lang="en-GB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ausreichende</a:t>
            </a:r>
            <a:r>
              <a:rPr lang="en-GB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Reinigung</a:t>
            </a:r>
            <a:r>
              <a:rPr lang="en-GB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en-GB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erforderlich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9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VORWASCHSYSTEM</a:t>
            </a:r>
            <a:endParaRPr lang="it-IT" sz="22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de-DE" sz="2000" b="1" dirty="0">
                <a:solidFill>
                  <a:srgbClr val="0EC2B1"/>
                </a:solidFill>
                <a:latin typeface="Helvetica" pitchFamily="34" charset="0"/>
              </a:rPr>
              <a:t>Die Reinigung, die die Leistung verbessert</a:t>
            </a:r>
            <a:endParaRPr lang="en-GB" sz="2000" b="1" dirty="0">
              <a:solidFill>
                <a:srgbClr val="0EC2B1"/>
              </a:solidFill>
              <a:latin typeface="Helvetica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6" y="2325142"/>
            <a:ext cx="4026634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ist ein neues revolutionäres Reinigungssystem zur Vorbehandlung aller RMDs, bevor sie Desinfektions- und/oder Sterilisationswaschprozessen unterzogen werden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revolutioniert das RMD-Reinigungskonzept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 da die Behandlung bei allen Instrumententypen mit der gleichen Wirksamkeit durchgeführt werden kann,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um selbst den schwierigsten Schmutz zu entfernen und die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Gesamtleistung des Prozesses erheblich zu steigern.</a:t>
            </a: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5061001" y="2498346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8" y="1371600"/>
            <a:ext cx="4096511" cy="756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Die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  <a:r>
              <a:rPr lang="it-IT" sz="2000" b="1" dirty="0">
                <a:solidFill>
                  <a:srgbClr val="0EC2B1"/>
                </a:solidFill>
                <a:latin typeface="Helvetica" pitchFamily="34" charset="0"/>
              </a:rPr>
              <a:t>-</a:t>
            </a:r>
            <a:r>
              <a:rPr lang="it-IT" sz="2000" b="1" dirty="0" err="1" smtClean="0">
                <a:solidFill>
                  <a:srgbClr val="0EC2B1"/>
                </a:solidFill>
                <a:latin typeface="Helvetica" pitchFamily="34" charset="0"/>
              </a:rPr>
              <a:t>Technologie</a:t>
            </a:r>
            <a:endParaRPr lang="it-IT" sz="20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de-DE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de-DE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de-DE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ist ein CE-zertifiziertes Medizinprodukt zur Vorbehandlung von RMDs vor deren Desinfektion und/oder Sterilisation.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de-DE" sz="8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Die Maschine besteht aus einer Kabine, die in ihrer Form einem „Handschuhfach“ ähnelt.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de-DE" sz="8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e-DE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Das 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System verwendet </a:t>
            </a:r>
            <a:r>
              <a:rPr lang="de-DE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Natriumbicarbonat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in </a:t>
            </a:r>
            <a:r>
              <a:rPr lang="de-DE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Granulatform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und Druckluft mit niedrigem Druck, um alle wiederverwendbaren medizinischen Geräte zu reinigen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WIE FUNKTIONIERT ES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Einfach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0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schnell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effizient</a:t>
            </a:r>
            <a:endParaRPr lang="it-IT" sz="20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Ein durch ein Handstück geleiteter Strom aus Natriumbikarbonat spezieller Größe mit Luft und Wasser trifft gleichmäßig und kontinuierlich auf die Oberfläche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 </a:t>
            </a: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Dadurch wird der Schmutz auch aus komplexesten Geometrien 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und anhaftenden Verunreinigungen tiefenwirksam entfernt.</a:t>
            </a:r>
          </a:p>
          <a:p>
            <a:pPr>
              <a:lnSpc>
                <a:spcPct val="150000"/>
              </a:lnSpc>
            </a:pPr>
            <a:endParaRPr lang="de-DE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Durch ein zweites Handstück ist </a:t>
            </a:r>
            <a:r>
              <a:rPr lang="de-DE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die vollständige Spülung des Werkzeugs möglich.</a:t>
            </a: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VORTEIL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TECHNOLOGIE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726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EINZIGARTIG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SICHER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WIRTSCHAFTLICH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489158" y="2832580"/>
            <a:ext cx="2556272" cy="3720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42641" y="4389210"/>
            <a:ext cx="2324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Verhindert den direkten Kontakt 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zwischen dem Bediener und </a:t>
            </a:r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gefährlichen Verunreinigungen.</a:t>
            </a:r>
          </a:p>
          <a:p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Das Natriumbikarbonat verändert </a:t>
            </a:r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die Oberfläche der zu waschenden Instrumente nicht.</a:t>
            </a:r>
            <a:endParaRPr lang="de-DE" sz="1200" b="1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794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09599" y="4391475"/>
            <a:ext cx="2324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Eine Möglichkeit für alle Instrumente vorzuwaschen: 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endoskopische, starke Optik, Motorbohrer, Kanülen, zerbrechliche, generische und spezialisierte Instrumente.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92127" y="4339124"/>
            <a:ext cx="23241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Deutliche Reduzierung der Wartung 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von RMDs und hervorragende Verschleißprävention durch Reduzierung von Oxidation, Korrosion, </a:t>
            </a:r>
            <a:r>
              <a:rPr lang="de-DE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Lochfraß</a:t>
            </a:r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und </a:t>
            </a:r>
            <a:r>
              <a:rPr lang="de-DE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Biofilmresten - wodurch der Lebenszyklus der RMDs verlängert wird.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6" y="2999493"/>
            <a:ext cx="1392687" cy="1218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683" y="3074544"/>
            <a:ext cx="1573540" cy="104035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4683298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17253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62078" y="3613190"/>
            <a:ext cx="406437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INSTRUMENTE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MIT KOMPLEXEN FORMEN WIE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ENDOSKOPIE-INSTRUMENTE </a:t>
            </a:r>
            <a:endParaRPr lang="it-IT" sz="12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KANÜLIERTE 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INSTRUMENTE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ORTHOPÄDISCHE 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INSTRUMENTE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INSTRUMENTE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FÜR DIE </a:t>
            </a: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ELEKTROCHIRURGIE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EMPFINDLICHE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MIKROCHIRURGISCHE 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INSTRUMENTE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ROBOTERGESTÜTZTE INSTRUMENTE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STARRE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OPTISCHE GERÄTE</a:t>
            </a: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374717" y="993348"/>
            <a:ext cx="74313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WIRKSAM</a:t>
            </a: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613190"/>
            <a:ext cx="38878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REICHLICH ANGESAMMELTER 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SCHMUTZ</a:t>
            </a:r>
            <a:endParaRPr lang="de-DE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EINGETROCKNETER 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SCHMUTZ</a:t>
            </a:r>
            <a:endParaRPr lang="de-DE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KAUTERISATIONSRÜCKSTÄNDE</a:t>
            </a:r>
            <a:endParaRPr lang="de-DE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ANORGANISCHE RÜCKSTÄNDE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KLEBSTOFFE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ZEMENTRÜCKSTÄNDE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KNOCHENRÜCKSTÄNDE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2057399"/>
            <a:ext cx="1323107" cy="986135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996" y="1957830"/>
            <a:ext cx="1558740" cy="1068119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7253" y="1463028"/>
            <a:ext cx="8487225" cy="52835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en-US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Gewährleistet maximale Effizienz bei allen Arten von Werkzeugen und Verschmutzungen </a:t>
            </a:r>
          </a:p>
        </p:txBody>
      </p:sp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185305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WIRKSAMKEIT IM VERGLEICH</a:t>
            </a:r>
            <a:endParaRPr lang="it-IT" sz="24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07729"/>
            <a:ext cx="6557736" cy="44399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4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SICHER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512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Ecofriendly</a:t>
            </a: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operator </a:t>
            </a: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safety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Die 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de-DE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-Behandlung 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garantiert eine effektive Reinigung ohne aggressive Substanzen.</a:t>
            </a:r>
          </a:p>
          <a:p>
            <a:pPr>
              <a:lnSpc>
                <a:spcPct val="150000"/>
              </a:lnSpc>
            </a:pP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Die </a:t>
            </a:r>
            <a:r>
              <a:rPr lang="de-DE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Ungiftigkeit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von </a:t>
            </a:r>
            <a:r>
              <a:rPr lang="de-DE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Natriumbicarbonat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und die Isolierung des Arbeitsbereichs, die den Kontakt mit gefährlichen Verunreinigungen verhindert, garantieren maximale Sicherheit für den Bediener</a:t>
            </a:r>
            <a:r>
              <a:rPr lang="de-DE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de-DE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r>
              <a:rPr lang="it-IT" sz="14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Besserer</a:t>
            </a:r>
            <a:r>
              <a:rPr lang="it-IT" sz="1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Schutz</a:t>
            </a:r>
            <a:r>
              <a:rPr lang="it-IT" sz="1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und </a:t>
            </a:r>
            <a:r>
              <a:rPr lang="it-IT" sz="14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Bedienersicherheit</a:t>
            </a:r>
            <a:endParaRPr lang="it-IT" sz="1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Closed cabin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isolate the working area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No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contact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with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dangerous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Cut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resistant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gloves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8362"/>
            <a:ext cx="2017033" cy="3835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395"/>
            <a:ext cx="9144000" cy="46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2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181599" y="1255834"/>
            <a:ext cx="3962401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WIRTSCHAFTLICH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569955" cy="5216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QUALITY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BEYOND 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Die </a:t>
            </a:r>
            <a:r>
              <a:rPr lang="de-DE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de-DE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-</a:t>
            </a:r>
            <a:r>
              <a:rPr lang="de-DE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Behandlung </a:t>
            </a:r>
            <a:r>
              <a:rPr lang="de-DE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reinigt Instrumente gründlich und entfernt den </a:t>
            </a:r>
            <a:r>
              <a:rPr lang="de-DE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Biofilm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wodurch der Lebenszyklus der Instrumente verlängert wird. Eine wirksame Reinigung verhindert die Ansammlung von </a:t>
            </a:r>
            <a:r>
              <a:rPr lang="de-DE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Schmutzablagerungen auf der Instrumentenoberfläche und reduziert so Instrumentenschäden durch Oxidation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de-DE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Durch Oxidation entstehen im Laufe der Zeit Mikrolöcher auf RMD-Oberflächen (</a:t>
            </a:r>
            <a:r>
              <a:rPr lang="de-DE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Lochfraß</a:t>
            </a:r>
            <a:r>
              <a:rPr lang="de-DE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), die eine Reinigung erschweren, wenn nicht sogar unmöglich machen, wodurch die Instrumente geschwächt werden und zu einem vorzeitigen Bruch führen.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252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r>
              <a:rPr lang="it-IT" sz="32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NATRIUMBICARBONAT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WARUM BIKARBONAT?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r>
              <a:rPr lang="it-IT" sz="22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Präzise</a:t>
            </a:r>
            <a:r>
              <a:rPr lang="it-IT" sz="2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​​</a:t>
            </a:r>
            <a:r>
              <a:rPr lang="it-IT" sz="22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feinfühlig</a:t>
            </a:r>
            <a:r>
              <a:rPr lang="it-IT" sz="2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sicher</a:t>
            </a:r>
            <a:endParaRPr lang="it-IT" sz="22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Die Wirksamkeit und Präzision der </a:t>
            </a:r>
            <a:r>
              <a:rPr lang="de-DE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Bicarmed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®-Behandlung ist auf die Kombination von zwei Kräften zurückzuführen: die weichmachende und die mechanische Wirkung des Natriumbikarbonats </a:t>
            </a:r>
            <a:r>
              <a:rPr lang="de-DE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429000" y="3259336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STUDIERTE GRANULOMETRIE</a:t>
            </a:r>
            <a:endParaRPr lang="it-IT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57200" y="5479324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WIRKSAM AUF </a:t>
            </a:r>
          </a:p>
          <a:p>
            <a:pPr algn="ctr"/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KOMPLEXE FORMEN UND SCHMUTZ</a:t>
            </a:r>
            <a:endParaRPr lang="it-IT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365544" y="5479323"/>
            <a:ext cx="256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WIRKSAM AUF </a:t>
            </a:r>
          </a:p>
          <a:p>
            <a:pPr algn="ctr"/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KOMPLEXE FORMEN UND SCHMUTZ</a:t>
            </a: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WARUM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BIKARBONAT</a:t>
            </a:r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Genau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6" y="2209800"/>
            <a:ext cx="563232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Die Präzision der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®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-Behandlung beruht auf der konstanten und kontinuierlichen Wirkung des Natriumbikarbonats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: Auf die Oberfläche projiziert, ist Bikarbonat in der Lage, immer wieder und kontinuierlich denselben Punkt zu treffen.</a:t>
            </a:r>
          </a:p>
          <a:p>
            <a:pPr>
              <a:lnSpc>
                <a:spcPct val="150000"/>
              </a:lnSpc>
            </a:pPr>
            <a:endParaRPr lang="de-DE" sz="8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Dieser Vorgang macht das BICARmed ® -Verfahren vergleichbar mit einem hocheffizienten mechanischen Bürsten. Simulationen zeigen, dass eine Sekunde Behandlung mit dem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®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-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Verfahren 40 Sekunden manuellem Zähneputzen entspricht. </a:t>
            </a:r>
          </a:p>
          <a:p>
            <a:pPr>
              <a:lnSpc>
                <a:spcPct val="150000"/>
              </a:lnSpc>
            </a:pPr>
            <a:endParaRPr lang="de-DE" sz="8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Es ermöglicht die Behandlung und Entfernung jeglicher Art von Verunreinigungen aus allen Arten von wiederverwendbaren chirurgischen Instrumenten.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WIRKSAM AUF </a:t>
            </a:r>
          </a:p>
          <a:p>
            <a:pPr algn="ctr"/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KOMPLEXE FORMEN UND SCHMUTZ</a:t>
            </a: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WARUM </a:t>
            </a:r>
            <a:r>
              <a:rPr lang="it-IT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BIKARBONAT?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r>
              <a:rPr lang="it-IT" sz="24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Empfindlich</a:t>
            </a: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6" y="2286000"/>
            <a:ext cx="5448124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Druckluft liefert die kinetische Energie an die festen 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Natriumbicarbonatpartikel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, die mechanisch auf die Oberfläche des Instruments einwirken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de-DE" sz="8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Wie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aus der Studie des Fachbereichs Metallurgie der Universität Trient hervorgeht,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werden 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Natriumbikarbonatkörner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beim Aufprall zerstört,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wobei ihre Oberfläche die gesamte kinetische Energie absorbiert, ohne die behandelte Oberfläche zu verändern oder zu beschädigen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4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Dank der Anwesenheit von Wasser entfaltet es eine erweichende „chemische“ Wirkung, die es Ihnen ermöglicht, die Reinigung mit kaltem Wasser zu maximieren,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ohne gefährliche Chemikalien zu verwenden.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04800" y="5090115"/>
            <a:ext cx="281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KEIN SCHLEIFMITTEL</a:t>
            </a:r>
          </a:p>
          <a:p>
            <a:pPr algn="ctr"/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NICHT KORROSIV</a:t>
            </a:r>
            <a:endParaRPr lang="it-IT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WARUM </a:t>
            </a:r>
            <a:r>
              <a:rPr lang="it-IT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BIKARBONAT?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Sicher</a:t>
            </a:r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für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die </a:t>
            </a:r>
            <a:r>
              <a:rPr lang="it-IT" sz="24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Instrumente</a:t>
            </a:r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48388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Die spezielle Partikelgröße des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SafeKlinic-Bicarbonats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,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das speziell zur Minimierung der Staubentwicklung entwickelt wurde, ermöglicht die Behandlung von Hohlräumen kleiner als 100 µ mit hoher Effizienz und Präzision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. Es ermöglicht auch das Durchspülen aller 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kanülierten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Instrumente, um ihre Durchgängigkeit zu erhalten und das Risiko einer Verstopfung zu 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vermeiden.</a:t>
            </a:r>
          </a:p>
          <a:p>
            <a:pPr>
              <a:lnSpc>
                <a:spcPct val="150000"/>
              </a:lnSpc>
            </a:pPr>
            <a:endParaRPr lang="de-DE" sz="8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Aufgrund der Tatsache, dass </a:t>
            </a:r>
            <a:r>
              <a:rPr lang="de-DE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Natriumbicarbonat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einen pH-Wert von 8 hat, kann es nach vollständiger Auflösung im Wasser ins Abwasser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eingeleitet werden, ohne dass es zu einer Verschmutzung und/oder Überlastung der Kläranlage kommt.</a:t>
            </a:r>
          </a:p>
          <a:p>
            <a:pPr>
              <a:lnSpc>
                <a:spcPct val="150000"/>
              </a:lnSpc>
            </a:pPr>
            <a:endParaRPr lang="de-DE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SAFEKlinic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ist nicht korrosiv und biologisch abbaubar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.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STUDIERTE GRANULOMETRIE</a:t>
            </a:r>
            <a:endParaRPr lang="it-IT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95599" y="443453"/>
            <a:ext cx="9144000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Sicher für die Instrumente</a:t>
            </a:r>
            <a:r>
              <a:rPr kumimoji="0" lang="de-DE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MODELLE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 113</a:t>
            </a:r>
            <a:endParaRPr lang="it-IT" sz="2800" b="1" dirty="0" smtClean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VORSCHLAG FÜR ZSVA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AUTOMATISCHE LADER FÜR INTENSIVE ARBEITSBELASTUNG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ARBEITEN IM SITZEN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INTERNES TOUCH-BEDIENFELD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 103</a:t>
            </a:r>
            <a:endParaRPr lang="it-IT" sz="2800" b="1" dirty="0" smtClean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VORSCHLAG FÜR 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ZSVA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OHNE </a:t>
            </a: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LADER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ARBEITEN IM SITZEN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INTERNES TOUCH-BEDIENFELD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2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ANSCHLÜSSE UND ABMESSUNGEN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2623" t="1471" r="3617" b="-1471"/>
          <a:stretch/>
        </p:blipFill>
        <p:spPr>
          <a:xfrm>
            <a:off x="495494" y="1905103"/>
            <a:ext cx="5829106" cy="2330067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/>
          <a:srcRect b="6182"/>
          <a:stretch/>
        </p:blipFill>
        <p:spPr>
          <a:xfrm>
            <a:off x="495494" y="4343400"/>
            <a:ext cx="5829106" cy="231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ANWENDUNGSBEREICH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809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STK 103 -113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ist eine durchdachte Lösung zur Vorbehandlung von RMDs im ZSVA-Schmutzbereich.</a:t>
            </a: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Wird hauptsächlich für schwere Arbeitsabläufe verwendet, Sie können währenddessen arbeiten</a:t>
            </a: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sitzend.</a:t>
            </a: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Dank der automatischen Türen, der 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Trayloader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und des internen Touch-Bedienfelds können Sie arbeiten, ohne den Arbeitsplatz zu verlassen. </a:t>
            </a: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Möglichkeit zur Desinfektion der Innenwände der Kabine am Ende des Arbeitstages.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1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11912" r="21773" b="8779"/>
          <a:stretch/>
        </p:blipFill>
        <p:spPr>
          <a:xfrm>
            <a:off x="495495" y="1964322"/>
            <a:ext cx="7772399" cy="346768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340945" y="41105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0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8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 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EMPFOHLEN FÜR KLEINE 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RÄUME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GERINGER ARBEITSABLAUF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STEHENDE ARBEIT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EXTERNES BEDIENFELD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6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ANSCHLÜSSE UND ABMESSUNGEN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47" y="2071648"/>
            <a:ext cx="5647148" cy="209004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47" y="4233496"/>
            <a:ext cx="5647148" cy="231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708523" cy="3608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de-DE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 ist eine durchdachte Lösung für die Vorbehandlung von RMDs in allen Fällen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, in denen sich die Lager- und/oder Transportzeit verlängert.</a:t>
            </a:r>
          </a:p>
          <a:p>
            <a:pPr>
              <a:lnSpc>
                <a:spcPct val="150000"/>
              </a:lnSpc>
            </a:pP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Die SAFE 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STK 100 verhindert das dauerhafte Anhaften von Schmutz und verhindert so die Oxidation oder das Anhaften von organischem Material (</a:t>
            </a: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Biofilm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Durch die sofortige Reinigung der Instrumente kann auch die Belastung durch teilweise in biologischen und physiologischen Flüssigkeiten enthaltene Halogenide verringert werden.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 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572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ANWENDUNGSBEREICH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en-GB" sz="1600" b="1" dirty="0" err="1">
                <a:latin typeface="Helvetica" panose="020B0604020202020204" pitchFamily="34" charset="0"/>
              </a:rPr>
              <a:t>Maschine</a:t>
            </a:r>
            <a:r>
              <a:rPr lang="en-GB" sz="1600" b="1" dirty="0">
                <a:latin typeface="Helvetica" panose="020B0604020202020204" pitchFamily="34" charset="0"/>
              </a:rPr>
              <a:t> hat </a:t>
            </a:r>
            <a:r>
              <a:rPr lang="en-GB" sz="1600" b="1" dirty="0" err="1">
                <a:latin typeface="Helvetica" panose="020B0604020202020204" pitchFamily="34" charset="0"/>
              </a:rPr>
              <a:t>folgende</a:t>
            </a:r>
            <a:r>
              <a:rPr lang="en-GB" sz="1600" b="1" dirty="0">
                <a:latin typeface="Helvetica" panose="020B0604020202020204" pitchFamily="34" charset="0"/>
              </a:rPr>
              <a:t> </a:t>
            </a:r>
            <a:r>
              <a:rPr lang="en-GB" sz="1600" b="1" dirty="0" err="1" smtClean="0">
                <a:latin typeface="Helvetica" panose="020B0604020202020204" pitchFamily="34" charset="0"/>
              </a:rPr>
              <a:t>Platzierungen</a:t>
            </a:r>
            <a:r>
              <a:rPr lang="en-GB" sz="1600" b="1" dirty="0" smtClean="0">
                <a:latin typeface="Helvetica" panose="020B0604020202020204" pitchFamily="34" charset="0"/>
              </a:rPr>
              <a:t>: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Helvetica" panose="020B0604020202020204" pitchFamily="34" charset="0"/>
              </a:rPr>
              <a:t>Untersterilisationszentrale</a:t>
            </a:r>
            <a:endParaRPr lang="en-GB" sz="1600" dirty="0"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>
                <a:latin typeface="Helvetica" panose="020B0604020202020204" pitchFamily="34" charset="0"/>
              </a:rPr>
              <a:t>Spezialisierte</a:t>
            </a:r>
            <a:r>
              <a:rPr lang="en-GB" sz="1600" dirty="0">
                <a:latin typeface="Helvetica" panose="020B0604020202020204" pitchFamily="34" charset="0"/>
              </a:rPr>
              <a:t> </a:t>
            </a:r>
            <a:r>
              <a:rPr lang="en-GB" sz="1600" dirty="0" err="1">
                <a:latin typeface="Helvetica" panose="020B0604020202020204" pitchFamily="34" charset="0"/>
              </a:rPr>
              <a:t>Operationssäle</a:t>
            </a:r>
            <a:endParaRPr lang="en-GB" sz="1600" dirty="0"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>
                <a:latin typeface="Helvetica" panose="020B0604020202020204" pitchFamily="34" charset="0"/>
              </a:rPr>
              <a:t>Wartungslabore</a:t>
            </a: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1336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3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ZERTIFIZIERUNGEN UND 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PATENTE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Made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in Italy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de-D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Alle 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SAFE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CleanBox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-Modelle sind CE-zertifiziert </a:t>
            </a: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 als Medizinprodukte der Klasse I gemäß der europäischen Richtlinie 2017/745/EWG gekennzeichnet.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de-DE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hält 4 angemeldete und anerkannte Patente</a:t>
            </a:r>
            <a:r>
              <a:rPr lang="de-DE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</p:txBody>
      </p:sp>
    </p:spTree>
    <p:extLst>
      <p:ext uri="{BB962C8B-B14F-4D97-AF65-F5344CB8AC3E}">
        <p14:creationId xmlns:p14="http://schemas.microsoft.com/office/powerpoint/2010/main" val="2933691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VERBRAUCHSMATERIAL</a:t>
            </a:r>
          </a:p>
          <a:p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Bicarbonate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VERBRAUCHSMATERIAL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1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VORHER UND 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NACHHER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REINIGUNGSBEISPIELE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</a:t>
            </a:r>
            <a:endParaRPr lang="de-DE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auf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einer </a:t>
            </a:r>
            <a:endParaRPr lang="de-DE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SCHERE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</a:t>
            </a:r>
          </a:p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auf </a:t>
            </a:r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die</a:t>
            </a:r>
            <a:endParaRPr lang="de-DE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SCHERE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SCHRAUBE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SPANNUNG 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3150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3" y="3509918"/>
            <a:ext cx="29788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541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Organisches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Gewebe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auf der Rückseite von ACETABULUM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Verbesserte Sicht auf organisches Gewebe auf ACETABULUM</a:t>
            </a:r>
          </a:p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Rückseite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551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58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der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GREIFER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KLEMME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Gewebe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am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BOHRER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236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Gewebe auf </a:t>
            </a:r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MONOPOLAREN 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MONOPOLAREN 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30743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61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de-DE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BIPOLAREN </a:t>
            </a:r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BIPOLAREN PINZETTEN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04800" y="35052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04800" y="6477000"/>
            <a:ext cx="29219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179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60250" y="1008977"/>
            <a:ext cx="178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783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3150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9981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552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74189" y="1006839"/>
            <a:ext cx="1769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783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2" y="3505200"/>
            <a:ext cx="3150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2" y="6477000"/>
            <a:ext cx="30743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496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60250" y="1008977"/>
            <a:ext cx="178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ENDOSKOPISCHE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PINZETTE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9468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9981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5845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  <a:endParaRPr lang="de-DE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7075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3023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921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71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3962400"/>
            <a:ext cx="1828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Organisches Gewebe auf 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ROBOTER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94354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9948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777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Organisch getrocknetes Gewebe auf </a:t>
            </a:r>
            <a:endParaRPr lang="de-DE" sz="16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de-DE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STARREN OPTIK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895600" y="5088145"/>
            <a:ext cx="28934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Vor </a:t>
            </a:r>
            <a:r>
              <a:rPr lang="de-DE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der Behandlung mit </a:t>
            </a:r>
            <a:r>
              <a:rPr lang="de-DE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</a:t>
            </a:r>
            <a:r>
              <a:rPr lang="de-DE" sz="13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endParaRPr lang="it-IT" sz="1350" i="1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172200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Nach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-Behandlung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623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12294" y="1289554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de-DE" sz="2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ALLE REINIGUNGSOPERATIONEN KÖNNEN MIT DER GLEICHEN TECHNOLOGIE DURCHGEFÜHRT WERDEN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573061" y="5715000"/>
            <a:ext cx="3551485" cy="7386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de-DE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KOMFORTABEL SITZEN</a:t>
            </a:r>
          </a:p>
          <a:p>
            <a:pPr algn="ctr"/>
            <a:r>
              <a:rPr lang="de-DE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OHNE ZEITVERLUST</a:t>
            </a:r>
            <a:endParaRPr lang="en-US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127861"/>
            <a:ext cx="4221480" cy="331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796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1" y="2438400"/>
            <a:ext cx="9144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ZEIT SPAREN. BE EFFIZIENTERE.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1001" y="3505200"/>
            <a:ext cx="851611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de-DE" sz="2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ERHÖHEN </a:t>
            </a:r>
            <a:r>
              <a:rPr lang="de-DE" sz="28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SIE DIE REINIGUNGSQUALITÄT</a:t>
            </a:r>
          </a:p>
          <a:p>
            <a:pPr algn="ctr"/>
            <a:r>
              <a:rPr lang="de-DE" sz="28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WÄHREND DER KOSTENREDUZIERUNG</a:t>
            </a:r>
            <a:endParaRPr sz="2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25608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92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TECHNISCHE BEDIENUNGSANLEITUNG</a:t>
            </a:r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GEBRAUCHS- UND WARTUNGSANLEITUNG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>
                <a:solidFill>
                  <a:srgbClr val="00BCB8"/>
                </a:solidFill>
                <a:latin typeface="Helvetica" panose="020B0604020202020204" pitchFamily="34" charset="0"/>
              </a:rPr>
              <a:t>THEMEN: </a:t>
            </a:r>
            <a:endParaRPr lang="it-IT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nstallation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Verwendungsmethode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Wartung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Reinigung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Entsorgung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Technische Eigenschaften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Beschriftungen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Tutorial zur richtigen Reinigung der Instrumente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Handbuch zur Software (HMI-Panel).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b="1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Voreingestellte Benutzer/Passwörter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59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09600" y="2362200"/>
            <a:ext cx="811529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DANK FÜR IHRE AUFMERKSAMKEIT</a:t>
            </a:r>
            <a:endParaRPr lang="en-US" sz="3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5286374"/>
            <a:ext cx="80963" cy="12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11276</TotalTime>
  <Words>1615</Words>
  <Application>Microsoft Office PowerPoint</Application>
  <PresentationFormat>Presentazione su schermo (4:3)</PresentationFormat>
  <Paragraphs>381</Paragraphs>
  <Slides>53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64" baseType="lpstr">
      <vt:lpstr>Adobe Caslon Pro</vt:lpstr>
      <vt:lpstr>Arial</vt:lpstr>
      <vt:lpstr>Arno Pro</vt:lpstr>
      <vt:lpstr>Arno Pro Caption</vt:lpstr>
      <vt:lpstr>Calibri</vt:lpstr>
      <vt:lpstr>Courier New</vt:lpstr>
      <vt:lpstr>Helvetica</vt:lpstr>
      <vt:lpstr>inherit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171</cp:revision>
  <dcterms:created xsi:type="dcterms:W3CDTF">2020-05-04T03:54:01Z</dcterms:created>
  <dcterms:modified xsi:type="dcterms:W3CDTF">2024-05-30T08:39:05Z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