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71" r:id="rId16"/>
    <p:sldId id="283" r:id="rId17"/>
    <p:sldId id="284" r:id="rId18"/>
    <p:sldId id="268" r:id="rId19"/>
    <p:sldId id="266" r:id="rId20"/>
    <p:sldId id="275" r:id="rId21"/>
    <p:sldId id="269" r:id="rId22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729" y="986420"/>
            <a:ext cx="6575541" cy="4390057"/>
          </a:xfrm>
          <a:prstGeom prst="rect">
            <a:avLst/>
          </a:prstGeom>
        </p:spPr>
      </p:pic>
      <p:sp>
        <p:nvSpPr>
          <p:cNvPr id="10" name="text 1"/>
          <p:cNvSpPr txBox="1"/>
          <p:nvPr/>
        </p:nvSpPr>
        <p:spPr>
          <a:xfrm>
            <a:off x="91346" y="5376477"/>
            <a:ext cx="9144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28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Ein</a:t>
            </a:r>
            <a:r>
              <a:rPr lang="en-US" sz="28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en-US" sz="28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revolutionäres</a:t>
            </a:r>
            <a:r>
              <a:rPr lang="en-US" sz="28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 </a:t>
            </a:r>
            <a:r>
              <a:rPr lang="en-US" sz="28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Calibri"/>
              </a:rPr>
              <a:t>Reinigungssystem</a:t>
            </a:r>
            <a:endParaRPr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91346" y="5913317"/>
            <a:ext cx="9144000" cy="303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de-DE" sz="1970" spc="10" dirty="0">
                <a:latin typeface="Helvetica" pitchFamily="34" charset="0"/>
                <a:cs typeface="Calibri"/>
              </a:rPr>
              <a:t>Für wiederverwendbare Medizinprodukte (OP-Tools)</a:t>
            </a:r>
            <a:endParaRPr sz="1900" dirty="0">
              <a:latin typeface="Helvetica" pitchFamily="34" charset="0"/>
              <a:cs typeface="Calibri"/>
            </a:endParaRPr>
          </a:p>
        </p:txBody>
      </p:sp>
      <p:sp>
        <p:nvSpPr>
          <p:cNvPr id="12" name="object 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49" y="353441"/>
            <a:ext cx="4553020" cy="8657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CasellaDiTesto 18"/>
          <p:cNvSpPr txBox="1"/>
          <p:nvPr/>
        </p:nvSpPr>
        <p:spPr>
          <a:xfrm>
            <a:off x="304800" y="962025"/>
            <a:ext cx="36576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EINZIGARTIG</a:t>
            </a:r>
          </a:p>
          <a:p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Eine Möglichkeit für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alle Instrumente vorzuwaschen: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endoskopische, starke Optik, Motorbohrer, Kanülen, zerbrechliche, generische und spezialisierte Instrumente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it-IT" sz="22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SICHER</a:t>
            </a:r>
          </a:p>
          <a:p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Verhindert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den direkten Kontakt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zwischen dem Bediener und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gefährlichen Verunreinigungen.</a:t>
            </a:r>
          </a:p>
          <a:p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Das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Natriumbikarbonat 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verändert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die Oberfläche der zu waschenden Instrumente nicht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it-IT" sz="22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WIRKSAN</a:t>
            </a:r>
          </a:p>
          <a:p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Maximale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Entfernung von Verunreinigungen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- Knochen, Zementen, Klebstoff und getrockneten Blutresten - von allen Oberflächen, auch von Oberflächen mit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komplexen Geometrien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it-IT" sz="22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r>
              <a:rPr lang="it-IT" sz="2200" b="1" dirty="0" smtClean="0">
                <a:solidFill>
                  <a:srgbClr val="0EC2B1"/>
                </a:solidFill>
                <a:latin typeface="Helvetica" pitchFamily="34" charset="0"/>
              </a:rPr>
              <a:t>WIRTSCHAFTLICH</a:t>
            </a:r>
          </a:p>
          <a:p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Deutliche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Reduzierung der Wartung von RMDs und hervorragende Verschleißprävention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durch Reduzierung von Oxidation, Korrosion, </a:t>
            </a:r>
            <a:r>
              <a:rPr lang="de-DE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Lochfraß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und Biofilmresten - wodurch der Lebenszyklus der RMDs verlängert wird.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3" r="22416"/>
          <a:stretch/>
        </p:blipFill>
        <p:spPr>
          <a:xfrm>
            <a:off x="4114800" y="804538"/>
            <a:ext cx="5029200" cy="60449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t="4993" r="17500" b="-3745"/>
          <a:stretch/>
        </p:blipFill>
        <p:spPr>
          <a:xfrm>
            <a:off x="0" y="1066800"/>
            <a:ext cx="4876800" cy="6028648"/>
          </a:xfrm>
          <a:prstGeom prst="rect">
            <a:avLst/>
          </a:prstGeom>
        </p:spPr>
      </p:pic>
      <p:sp>
        <p:nvSpPr>
          <p:cNvPr id="30" name="CasellaDiTesto 29"/>
          <p:cNvSpPr txBox="1"/>
          <p:nvPr/>
        </p:nvSpPr>
        <p:spPr>
          <a:xfrm>
            <a:off x="5178806" y="1066800"/>
            <a:ext cx="3718305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Der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 </a:t>
            </a:r>
            <a:r>
              <a:rPr lang="it-IT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Natriumbikarbonat-Reinigungsprozess</a:t>
            </a:r>
            <a:r>
              <a:rPr lang="it-IT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</a:p>
          <a:p>
            <a:endParaRPr lang="it-IT" sz="24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algn="ctr"/>
            <a:r>
              <a:rPr lang="it-IT" sz="2800" b="1" i="1" dirty="0" err="1">
                <a:solidFill>
                  <a:srgbClr val="0EC2B1"/>
                </a:solidFill>
                <a:latin typeface="Helvetica" pitchFamily="34" charset="0"/>
              </a:rPr>
              <a:t>SAFEClean</a:t>
            </a:r>
            <a:r>
              <a:rPr lang="it-IT" sz="2800" b="1" dirty="0" err="1">
                <a:solidFill>
                  <a:srgbClr val="0EC2B1"/>
                </a:solidFill>
                <a:latin typeface="Helvetica" pitchFamily="34" charset="0"/>
              </a:rPr>
              <a:t>Box</a:t>
            </a:r>
            <a:endParaRPr lang="it-IT" sz="2800" b="1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Ein medizinisches Gerät, das körniges </a:t>
            </a:r>
            <a:r>
              <a:rPr lang="de-DE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Natriumbikarbonat 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mit Niederdruckdruckluft verwendet.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Diese 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weltweit patentierte revolutionäre Reinigungslösung für wiederverwendbare medizinische Geräte wurde von </a:t>
            </a:r>
            <a:r>
              <a:rPr lang="de-DE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BICARmed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nach achtjähriger Forschung und Entwicklung in Zusammenarbeit mit führenden italienischen Universitäten und europäischen Gesundheitseinrichtungen entwickelt.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304800" y="1371600"/>
            <a:ext cx="41967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WIE FUNKTIONIERT</a:t>
            </a:r>
          </a:p>
          <a:p>
            <a:r>
              <a:rPr lang="it-IT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ES</a:t>
            </a:r>
            <a:endParaRPr lang="it-IT" sz="32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400" b="1" dirty="0" err="1" smtClean="0">
                <a:solidFill>
                  <a:srgbClr val="0EC2B1"/>
                </a:solidFill>
                <a:latin typeface="Helvetica" pitchFamily="34" charset="0"/>
              </a:rPr>
              <a:t>Einfach</a:t>
            </a:r>
            <a:r>
              <a:rPr lang="it-IT" sz="2400" b="1" dirty="0" smtClean="0">
                <a:solidFill>
                  <a:srgbClr val="0EC2B1"/>
                </a:solidFill>
                <a:latin typeface="Helvetica" pitchFamily="34" charset="0"/>
              </a:rPr>
              <a:t> und </a:t>
            </a:r>
            <a:r>
              <a:rPr lang="it-IT" sz="2400" b="1" dirty="0" err="1" smtClean="0">
                <a:solidFill>
                  <a:srgbClr val="0EC2B1"/>
                </a:solidFill>
                <a:latin typeface="Helvetica" pitchFamily="34" charset="0"/>
              </a:rPr>
              <a:t>effizient</a:t>
            </a:r>
            <a:endParaRPr lang="it-IT" sz="2400" b="1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endParaRPr lang="en-US" sz="8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Natriumbikarbonat 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wird gemischt und mit Druckluft und Wasser durch ein vom Bediener gesteuertes Handstück geliefert. Die Lösung trifft kontinuierlich auf die Oberfläche.</a:t>
            </a:r>
          </a:p>
          <a:p>
            <a:pPr>
              <a:lnSpc>
                <a:spcPct val="150000"/>
              </a:lnSpc>
            </a:pPr>
            <a:r>
              <a:rPr lang="de-DE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Unabhängig 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von der geometrischen Komplexität der Oberflächen oder der Zusammensetzung der Verunreinigungen werden alle Rückstände gleichmäßig entfernt.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9" t="516" r="16583" b="-516"/>
          <a:stretch/>
        </p:blipFill>
        <p:spPr>
          <a:xfrm>
            <a:off x="4876800" y="1676400"/>
            <a:ext cx="4267199" cy="5181600"/>
          </a:xfrm>
          <a:prstGeom prst="rect">
            <a:avLst/>
          </a:prstGeom>
        </p:spPr>
      </p:pic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5075116" y="783123"/>
            <a:ext cx="3928012" cy="1692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de-DE" sz="2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NATRIUMBIKARBONAT IST NICHT KORROSIV, VOLLSTÄNDIG LÖSLICH UND BIOLOGISCH ABBAUBAR</a:t>
            </a:r>
            <a:endParaRPr lang="de-DE" sz="2400" dirty="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5672328" y="5297862"/>
            <a:ext cx="58991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075116" y="2626816"/>
            <a:ext cx="3644887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de-DE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Daher verschmutzt es nicht die Umwelt und ist für die Bediener sicher</a:t>
            </a:r>
          </a:p>
          <a:p>
            <a:endParaRPr lang="de-DE" b="1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400"/>
              </a:lnSpc>
            </a:pPr>
            <a:r>
              <a:rPr lang="de-DE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Die mechanische Wirkung des Granulats hat keine </a:t>
            </a:r>
            <a:r>
              <a:rPr lang="de-DE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abrasiven</a:t>
            </a:r>
            <a:r>
              <a:rPr lang="de-DE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Wirkungen. Die kinetische Energie wird vom Granulat selbst absorbiert, das nach dem Aufprall auf die zu reinigenden Oberflächen zerstört wird. Durch ein zweites Handstück ist es möglich, den </a:t>
            </a:r>
            <a:r>
              <a:rPr lang="de-DE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WmG</a:t>
            </a:r>
            <a:r>
              <a:rPr lang="de-DE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von </a:t>
            </a:r>
            <a:r>
              <a:rPr lang="de-DE" sz="16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Granulatresten</a:t>
            </a:r>
            <a:r>
              <a:rPr lang="de-DE" sz="16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vollständig zu spülen.</a:t>
            </a:r>
            <a:endParaRPr sz="1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26" y="0"/>
            <a:ext cx="4770169" cy="685800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255692"/>
            <a:ext cx="3464138" cy="6587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57201" y="1255834"/>
            <a:ext cx="449580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QUALITÄT </a:t>
            </a:r>
          </a:p>
          <a:p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DES ERGEBNISSES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2438561"/>
            <a:ext cx="4495800" cy="4047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US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ÜBERSCHREITET ALLE </a:t>
            </a:r>
            <a:r>
              <a:rPr lang="en-US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ERWARTUNGEN</a:t>
            </a:r>
          </a:p>
          <a:p>
            <a:endParaRPr lang="en-US" sz="14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Eine wirksame Reinigung verhindert die Ansammlung von Schmutzablagerungen auf den Oberflächen der Instrumente und verringert so die Beschädigung des Instruments durch Oxidation.</a:t>
            </a:r>
          </a:p>
          <a:p>
            <a:pPr>
              <a:lnSpc>
                <a:spcPct val="150000"/>
              </a:lnSpc>
            </a:pPr>
            <a:r>
              <a:rPr lang="de-DE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Durch 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 entstehen Mikrolöcher auf </a:t>
            </a:r>
            <a:r>
              <a:rPr lang="de-DE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WmG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de-DE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-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Oberflächen (</a:t>
            </a:r>
            <a:r>
              <a:rPr lang="de-DE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Lochfraß</a:t>
            </a:r>
            <a:r>
              <a:rPr lang="de-DE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), die im Laufe der Zeit zu Komplikationen bei der Reinigung sowie zu einer Schwächung der Instrumente führen können. Die Verhinderung von Oxidation verlängert die durchschnittliche Lebensdauer von </a:t>
            </a:r>
            <a:r>
              <a:rPr lang="de-DE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WmG</a:t>
            </a:r>
            <a:r>
              <a:rPr lang="de-DE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190" y="169419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24" y="4133201"/>
            <a:ext cx="3287099" cy="21913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7" r="30851"/>
          <a:stretch/>
        </p:blipFill>
        <p:spPr>
          <a:xfrm>
            <a:off x="5715000" y="1"/>
            <a:ext cx="3581400" cy="685800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7982712" y="152400"/>
            <a:ext cx="914399" cy="2971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" y="0"/>
            <a:ext cx="5714998" cy="6858000"/>
          </a:xfrm>
          <a:prstGeom prst="rect">
            <a:avLst/>
          </a:prstGeom>
          <a:solidFill>
            <a:srgbClr val="10D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" name="CasellaDiTesto 2"/>
          <p:cNvSpPr txBox="1"/>
          <p:nvPr/>
        </p:nvSpPr>
        <p:spPr>
          <a:xfrm>
            <a:off x="230389" y="794802"/>
            <a:ext cx="533473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GARANTIERTE </a:t>
            </a:r>
            <a:r>
              <a:rPr lang="it-IT" sz="28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MAXIMALE </a:t>
            </a: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EFFIZIENZ</a:t>
            </a:r>
          </a:p>
          <a:p>
            <a:r>
              <a:rPr lang="it-IT" sz="2100" b="1" dirty="0" err="1">
                <a:solidFill>
                  <a:schemeClr val="bg1"/>
                </a:solidFill>
                <a:latin typeface="Helvetica" pitchFamily="34" charset="0"/>
              </a:rPr>
              <a:t>Reinigung</a:t>
            </a:r>
            <a:r>
              <a:rPr lang="it-IT" sz="210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2100" b="1" dirty="0" err="1">
                <a:solidFill>
                  <a:schemeClr val="bg1"/>
                </a:solidFill>
                <a:latin typeface="Helvetica" pitchFamily="34" charset="0"/>
              </a:rPr>
              <a:t>kritischer</a:t>
            </a:r>
            <a:r>
              <a:rPr lang="it-IT" sz="210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2100" b="1" dirty="0" err="1" smtClean="0">
                <a:solidFill>
                  <a:schemeClr val="bg1"/>
                </a:solidFill>
                <a:latin typeface="Helvetica" pitchFamily="34" charset="0"/>
              </a:rPr>
              <a:t>Werkzeuge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  <a:p>
            <a:endParaRPr lang="it-IT" sz="800" b="1" dirty="0">
              <a:solidFill>
                <a:schemeClr val="bg1"/>
              </a:solidFill>
              <a:latin typeface="Helvetica" pitchFamily="34" charset="0"/>
            </a:endParaRPr>
          </a:p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WERKZEUGE MIT KOMPLEXEN FORMEN UND GEOMETRIEN WIE: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ENDOSKOPISCHE WERKZEUGE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CANNULIERTE WERKZEUGE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ORTHOPÄDISCHE WERKZEUGE</a:t>
            </a:r>
            <a:endParaRPr lang="it-IT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ELEKTROCHIRURGISCHE WERKZEUGE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MIKROSURGERIE-WERKZEUGE LÖSCHEN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STARREN OPTIK</a:t>
            </a:r>
            <a:endParaRPr lang="de-DE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ROBOTERWERKZEUGE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NICHT TAUCHBARE WERKZEUGE</a:t>
            </a:r>
            <a:endParaRPr lang="it-IT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it-IT" sz="1000" b="1" dirty="0">
              <a:solidFill>
                <a:schemeClr val="bg1"/>
              </a:solidFill>
              <a:latin typeface="Helvetica" pitchFamily="34" charset="0"/>
            </a:endParaRPr>
          </a:p>
          <a:p>
            <a:endParaRPr lang="it-IT" sz="800" b="1" dirty="0">
              <a:solidFill>
                <a:schemeClr val="bg1"/>
              </a:solidFill>
              <a:latin typeface="Helvetica" pitchFamily="34" charset="0"/>
            </a:endParaRPr>
          </a:p>
          <a:p>
            <a:r>
              <a:rPr lang="it-IT" sz="2100" b="1" dirty="0" err="1">
                <a:solidFill>
                  <a:schemeClr val="bg1"/>
                </a:solidFill>
                <a:latin typeface="Helvetica" pitchFamily="34" charset="0"/>
              </a:rPr>
              <a:t>Reinigung</a:t>
            </a:r>
            <a:r>
              <a:rPr lang="it-IT" sz="210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2100" b="1" dirty="0" err="1">
                <a:solidFill>
                  <a:schemeClr val="bg1"/>
                </a:solidFill>
                <a:latin typeface="Helvetica" pitchFamily="34" charset="0"/>
              </a:rPr>
              <a:t>der</a:t>
            </a:r>
            <a:r>
              <a:rPr lang="it-IT" sz="210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2100" b="1" dirty="0" err="1">
                <a:solidFill>
                  <a:schemeClr val="bg1"/>
                </a:solidFill>
                <a:latin typeface="Helvetica" pitchFamily="34" charset="0"/>
              </a:rPr>
              <a:t>Trümmer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SCHWERER SCHMUTZ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DRY 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RÜCKSTÄNDE AUS CAUTERISATION PRACTICES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ANORGANISCHE RÜCKSTÄNDE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KNOCHENRESTE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ZEMENTRÜCKSTÄNDE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KLEBERÜCKSTÄNDE</a:t>
            </a:r>
            <a:endParaRPr lang="it-IT" sz="21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3" y="152400"/>
            <a:ext cx="2719388" cy="5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59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</a:t>
            </a:r>
            <a:endParaRPr lang="de-DE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auf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einer </a:t>
            </a:r>
            <a:endParaRPr lang="de-DE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SCHERE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</a:t>
            </a:r>
          </a:p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auf </a:t>
            </a:r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die</a:t>
            </a:r>
            <a:endParaRPr lang="de-DE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SCHERE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SCHRAUBE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SPANNUNG 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3150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3" y="3509918"/>
            <a:ext cx="29788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29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Organisches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Gewebe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auf der Rückseite von ACETABULUM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Verbesserte Sicht auf organisches Gewebe auf ACETABULUM</a:t>
            </a:r>
          </a:p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Rückseite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551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8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an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der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GREIFER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KLEMME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Gewebe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am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BOHRER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74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Gewebe auf </a:t>
            </a:r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MONOPOLAREN 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MONOPOLAREN 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0146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63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BIPOLAREN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BIPOLAREN 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04800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04800" y="64770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62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60250" y="1008977"/>
            <a:ext cx="178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783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029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029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27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74189" y="1006839"/>
            <a:ext cx="1769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783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04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04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429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60250" y="1008977"/>
            <a:ext cx="178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9981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8274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endParaRPr lang="de-DE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VINCI </a:t>
            </a:r>
            <a:endParaRPr lang="it-IT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707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 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3023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921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99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 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 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94354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9948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81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 getrocknetes Gewebe auf </a:t>
            </a:r>
            <a:endParaRPr lang="de-DE" sz="16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de-DE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STARREN OPTIK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895600" y="5088145"/>
            <a:ext cx="28934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172200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439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12294" y="1289554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de-DE" sz="2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ALLE REINIGUNGSOPERATIONEN KÖNNEN MIT DER GLEICHEN TECHNOLOGIE DURCHGEFÜHRT WERDEN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2573061" y="5715000"/>
            <a:ext cx="3551485" cy="73866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de-DE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KOMFORTABEL SITZEN</a:t>
            </a:r>
          </a:p>
          <a:p>
            <a:pPr algn="ctr"/>
            <a:r>
              <a:rPr lang="de-DE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OHNE ZEITVERLUST</a:t>
            </a:r>
            <a:endParaRPr lang="en-US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1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127861"/>
            <a:ext cx="4221480" cy="33116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1" y="2438400"/>
            <a:ext cx="9144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ZEIT SPAREN. BE EFFIZIENTERE.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81001" y="3505200"/>
            <a:ext cx="851611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de-DE" sz="2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ERHÖHEN </a:t>
            </a:r>
            <a:r>
              <a:rPr lang="de-DE" sz="28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SIE DIE REINIGUNGSQUALITÄT</a:t>
            </a:r>
          </a:p>
          <a:p>
            <a:pPr algn="ctr"/>
            <a:r>
              <a:rPr lang="de-DE" sz="28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WÄHREND DER KOSTENREDUZIERUNG</a:t>
            </a:r>
            <a:endParaRPr sz="2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8320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838200"/>
            <a:ext cx="5638800" cy="107222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47800" y="2233932"/>
            <a:ext cx="718185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Kontakte</a:t>
            </a:r>
            <a:r>
              <a:rPr lang="it-IT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info</a:t>
            </a:r>
            <a:r>
              <a:rPr lang="it-IT" sz="2000" dirty="0">
                <a:solidFill>
                  <a:srgbClr val="00BCB8"/>
                </a:solidFill>
                <a:latin typeface="Helvetica" pitchFamily="34" charset="0"/>
              </a:rPr>
              <a:t>@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bicarmed.com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solidFill>
                  <a:srgbClr val="00BCB8"/>
                </a:solidFill>
                <a:latin typeface="Helvetica" pitchFamily="34" charset="0"/>
              </a:rPr>
              <a:t>+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39 049 7808036</a:t>
            </a:r>
          </a:p>
          <a:p>
            <a:pPr>
              <a:lnSpc>
                <a:spcPct val="150000"/>
              </a:lnSpc>
            </a:pPr>
            <a:endParaRPr lang="it-IT" sz="2100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endParaRPr lang="it-IT" sz="2100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r>
              <a:rPr lang="de-DE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ist die medizinische Abteilung von</a:t>
            </a:r>
            <a:r>
              <a:rPr lang="de-DE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it-IT" sz="16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Via Nona strada, 4 – 35129 – Padova – </a:t>
            </a:r>
            <a:r>
              <a:rPr lang="it-IT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Italy</a:t>
            </a:r>
            <a:endParaRPr lang="it-IT" sz="12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info@bicarjet.com – www.bicarjet.com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876800"/>
            <a:ext cx="1310379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</TotalTime>
  <Words>736</Words>
  <Application>Microsoft Office PowerPoint</Application>
  <PresentationFormat>Presentazione su schermo (4:3)</PresentationFormat>
  <Paragraphs>172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Arial</vt:lpstr>
      <vt:lpstr>Calibri</vt:lpstr>
      <vt:lpstr>Courier New</vt:lpstr>
      <vt:lpstr>Helvetica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67</cp:revision>
  <dcterms:created xsi:type="dcterms:W3CDTF">2020-05-04T03:54:01Z</dcterms:created>
  <dcterms:modified xsi:type="dcterms:W3CDTF">2024-03-01T10:59:44Z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